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20" r:id="rId3"/>
    <p:sldId id="269" r:id="rId4"/>
    <p:sldId id="309" r:id="rId5"/>
    <p:sldId id="310" r:id="rId6"/>
    <p:sldId id="289" r:id="rId7"/>
    <p:sldId id="290" r:id="rId8"/>
    <p:sldId id="291" r:id="rId9"/>
    <p:sldId id="294" r:id="rId10"/>
    <p:sldId id="303" r:id="rId11"/>
    <p:sldId id="311" r:id="rId12"/>
    <p:sldId id="324" r:id="rId13"/>
    <p:sldId id="325" r:id="rId14"/>
    <p:sldId id="319" r:id="rId15"/>
    <p:sldId id="314" r:id="rId16"/>
    <p:sldId id="326" r:id="rId17"/>
    <p:sldId id="327" r:id="rId18"/>
    <p:sldId id="316" r:id="rId19"/>
    <p:sldId id="308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CC00CC"/>
  </p:clrMru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562" autoAdjust="0"/>
  </p:normalViewPr>
  <p:slideViewPr>
    <p:cSldViewPr>
      <p:cViewPr>
        <p:scale>
          <a:sx n="60" d="100"/>
          <a:sy n="60" d="100"/>
        </p:scale>
        <p:origin x="-1456" y="-2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17034-912B-4777-A544-051949E0EDDE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BAAAB-F0FC-47BD-8F43-C70F69E9ED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BAAAB-F0FC-47BD-8F43-C70F69E9ED1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altLang="zh-CN" sz="1200" dirty="0" smtClean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BAAAB-F0FC-47BD-8F43-C70F69E9ED1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BAAAB-F0FC-47BD-8F43-C70F69E9ED1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80D6D-2BED-4DA2-9CEA-5BBB3B837176}" type="datetimeFigureOut">
              <a:rPr lang="zh-CN" altLang="en-US" smtClean="0"/>
              <a:pPr/>
              <a:t>2020/7/3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ADEA0-6CF7-45DA-AD2E-96ABEFF923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518817"/>
            <a:ext cx="7772400" cy="175805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54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微</a:t>
            </a:r>
            <a:r>
              <a:rPr lang="zh-CN" altLang="en-US" sz="6600" dirty="0" smtClean="0">
                <a:solidFill>
                  <a:srgbClr val="FFFF00"/>
                </a:solidFill>
                <a:latin typeface="华文琥珀" pitchFamily="2" charset="-122"/>
                <a:ea typeface="华文琥珀" pitchFamily="2" charset="-122"/>
              </a:rPr>
              <a:t>“观”</a:t>
            </a:r>
            <a:r>
              <a:rPr lang="zh-CN" altLang="en-US" sz="54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 地球</a:t>
            </a:r>
            <a:endParaRPr lang="zh-CN" altLang="en-US" sz="54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5614392"/>
            <a:ext cx="6400800" cy="982960"/>
          </a:xfrm>
        </p:spPr>
        <p:txBody>
          <a:bodyPr>
            <a:no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  <a:latin typeface="方正粗黑宋简体" pitchFamily="2" charset="-122"/>
                <a:ea typeface="方正粗黑宋简体" pitchFamily="2" charset="-122"/>
              </a:rPr>
              <a:t>讲解人： 叶</a:t>
            </a:r>
            <a:r>
              <a:rPr lang="zh-CN" altLang="en-US" sz="2400" dirty="0">
                <a:solidFill>
                  <a:srgbClr val="FFFF00"/>
                </a:solidFill>
                <a:latin typeface="方正粗黑宋简体" pitchFamily="2" charset="-122"/>
                <a:ea typeface="方正粗黑宋简体" pitchFamily="2" charset="-122"/>
              </a:rPr>
              <a:t>美</a:t>
            </a:r>
            <a:r>
              <a:rPr lang="zh-CN" altLang="en-US" sz="2400" dirty="0" smtClean="0">
                <a:solidFill>
                  <a:srgbClr val="FFFF00"/>
                </a:solidFill>
                <a:latin typeface="方正粗黑宋简体" pitchFamily="2" charset="-122"/>
                <a:ea typeface="方正粗黑宋简体" pitchFamily="2" charset="-122"/>
              </a:rPr>
              <a:t>芳   </a:t>
            </a:r>
            <a:endParaRPr lang="en-US" altLang="zh-CN" sz="2400" dirty="0" smtClean="0">
              <a:solidFill>
                <a:srgbClr val="FFFF00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r>
              <a:rPr lang="zh-CN" altLang="en-US" sz="2400" dirty="0" smtClean="0">
                <a:solidFill>
                  <a:srgbClr val="FFFF00"/>
                </a:solidFill>
                <a:latin typeface="方正粗黑宋简体" pitchFamily="2" charset="-122"/>
                <a:ea typeface="方正粗黑宋简体" pitchFamily="2" charset="-122"/>
              </a:rPr>
              <a:t>中国地质调查局西安地质调查中心</a:t>
            </a:r>
            <a:endParaRPr lang="zh-CN" altLang="en-US" sz="2400" dirty="0">
              <a:solidFill>
                <a:srgbClr val="FFFF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头发-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836712"/>
            <a:ext cx="2500330" cy="1883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561047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1</a:t>
            </a: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纳米</a:t>
            </a: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(nm)=1×10</a:t>
            </a:r>
            <a:r>
              <a:rPr lang="en-US" altLang="zh-CN" sz="2000" baseline="30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-9</a:t>
            </a: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米</a:t>
            </a:r>
            <a:endParaRPr lang="en-US" altLang="zh-CN" sz="2000" dirty="0" smtClean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1</a:t>
            </a: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微米（</a:t>
            </a:r>
            <a:r>
              <a:rPr lang="en-US" altLang="zh-CN" sz="2000" dirty="0" smtClean="0">
                <a:solidFill>
                  <a:srgbClr val="0000FF"/>
                </a:solidFill>
                <a:latin typeface="Symbol" pitchFamily="18" charset="2"/>
                <a:ea typeface="方正粗黑宋简体" pitchFamily="2" charset="-122"/>
              </a:rPr>
              <a:t>m</a:t>
            </a: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m</a:t>
            </a: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）</a:t>
            </a: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= 1000</a:t>
            </a: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纳米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人眼分辨力约</a:t>
            </a: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0.1mm=100</a:t>
            </a: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微米</a:t>
            </a:r>
            <a:endParaRPr lang="en-US" altLang="zh-CN" sz="2000" dirty="0" smtClean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580472" y="3623083"/>
            <a:ext cx="3240000" cy="2592000"/>
            <a:chOff x="5436095" y="3501296"/>
            <a:chExt cx="3240000" cy="2592000"/>
          </a:xfrm>
        </p:grpSpPr>
        <p:pic>
          <p:nvPicPr>
            <p:cNvPr id="9" name="图片 8" descr="38-1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6095" y="3501296"/>
              <a:ext cx="3240000" cy="2592000"/>
            </a:xfrm>
            <a:prstGeom prst="rect">
              <a:avLst/>
            </a:prstGeom>
          </p:spPr>
        </p:pic>
        <p:cxnSp>
          <p:nvCxnSpPr>
            <p:cNvPr id="13" name="直接箭头连接符 12"/>
            <p:cNvCxnSpPr/>
            <p:nvPr/>
          </p:nvCxnSpPr>
          <p:spPr>
            <a:xfrm flipH="1">
              <a:off x="6660232" y="3789040"/>
              <a:ext cx="144016" cy="172819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732240" y="4509120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FF00"/>
                  </a:solidFill>
                  <a:latin typeface="方正粗黑宋简体" pitchFamily="2" charset="-122"/>
                  <a:ea typeface="方正粗黑宋简体" pitchFamily="2" charset="-122"/>
                </a:rPr>
                <a:t>108um</a:t>
              </a:r>
              <a:endParaRPr lang="zh-CN" altLang="en-US" dirty="0">
                <a:solidFill>
                  <a:srgbClr val="FFFF00"/>
                </a:solidFill>
                <a:latin typeface="方正粗黑宋简体" pitchFamily="2" charset="-122"/>
                <a:ea typeface="方正粗黑宋简体" pitchFamily="2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394777" y="3913892"/>
            <a:ext cx="19442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方正粗黑宋简体" pitchFamily="2" charset="-122"/>
                <a:ea typeface="方正粗黑宋简体" pitchFamily="2" charset="-122"/>
              </a:rPr>
              <a:t>纳米科技</a:t>
            </a:r>
            <a:endParaRPr lang="zh-CN" altLang="en-US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685" y="574004"/>
            <a:ext cx="21804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方正粗黑宋简体" pitchFamily="2" charset="-122"/>
                <a:ea typeface="方正粗黑宋简体" pitchFamily="2" charset="-122"/>
              </a:rPr>
              <a:t>电子显微镜</a:t>
            </a:r>
            <a:endParaRPr lang="zh-CN" altLang="en-US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右箭头 20"/>
          <p:cNvSpPr/>
          <p:nvPr/>
        </p:nvSpPr>
        <p:spPr>
          <a:xfrm rot="5400000">
            <a:off x="89694" y="2403078"/>
            <a:ext cx="2520281" cy="25164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50380" y="4543960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研究三维空间中至少有一维尺寸在</a:t>
            </a: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1-100nm</a:t>
            </a:r>
            <a:r>
              <a:rPr lang="zh-CN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的物质的性质与应用</a:t>
            </a: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，</a:t>
            </a:r>
            <a:r>
              <a:rPr lang="zh-CN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在原子与分子水平上制造物质。</a:t>
            </a:r>
            <a:endParaRPr lang="zh-CN" altLang="en-US" sz="20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7164288" y="2852936"/>
            <a:ext cx="0" cy="720080"/>
          </a:xfrm>
          <a:prstGeom prst="straightConnector1">
            <a:avLst/>
          </a:prstGeom>
          <a:ln w="762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80312" y="299695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方正粗黑宋简体" pitchFamily="2" charset="-122"/>
                <a:ea typeface="方正粗黑宋简体" pitchFamily="2" charset="-122"/>
              </a:rPr>
              <a:t>一根头发</a:t>
            </a:r>
            <a:endParaRPr lang="zh-CN" altLang="en-US" sz="2000" dirty="0">
              <a:latin typeface="方正粗黑宋简体" pitchFamily="2" charset="-122"/>
              <a:ea typeface="方正粗黑宋简体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纳米银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6124"/>
            <a:ext cx="3600000" cy="2880000"/>
          </a:xfrm>
          <a:prstGeom prst="rect">
            <a:avLst/>
          </a:prstGeom>
        </p:spPr>
      </p:pic>
      <p:pic>
        <p:nvPicPr>
          <p:cNvPr id="7" name="图片 6" descr="Mn-Co-Ni电池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8954" y="406124"/>
            <a:ext cx="3600000" cy="28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31556" y="278605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纳米银线</a:t>
            </a:r>
            <a:endParaRPr lang="zh-CN" altLang="en-US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0958" y="278605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电池材料</a:t>
            </a:r>
            <a:endParaRPr lang="zh-CN" altLang="en-US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6248" y="1413064"/>
            <a:ext cx="5000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纳米材料与技术</a:t>
            </a:r>
            <a:endParaRPr lang="zh-CN" altLang="en-US" sz="3200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8" name="图片 7" descr="11.动物组织细胞与基质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645024"/>
            <a:ext cx="3600000" cy="288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31556" y="60128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生物细胞</a:t>
            </a:r>
            <a:endParaRPr lang="zh-CN" altLang="en-US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6" name="图片 15" descr="麒麟980芯片.jpeg"/>
          <p:cNvPicPr>
            <a:picLocks noChangeAspect="1"/>
          </p:cNvPicPr>
          <p:nvPr/>
        </p:nvPicPr>
        <p:blipFill>
          <a:blip r:embed="rId6" cstate="print"/>
          <a:srcRect l="9335" r="9821"/>
          <a:stretch>
            <a:fillRect/>
          </a:stretch>
        </p:blipFill>
        <p:spPr>
          <a:xfrm>
            <a:off x="4965616" y="3620833"/>
            <a:ext cx="3643338" cy="288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06620" y="5988627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麒麟</a:t>
            </a:r>
            <a:r>
              <a:rPr lang="en-US" altLang="zh-CN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980</a:t>
            </a:r>
            <a:r>
              <a:rPr lang="zh-CN" altLang="en-US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芯片</a:t>
            </a:r>
            <a:endParaRPr lang="zh-CN" altLang="en-US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看.jpg"/>
          <p:cNvPicPr>
            <a:picLocks noChangeAspect="1"/>
          </p:cNvPicPr>
          <p:nvPr/>
        </p:nvPicPr>
        <p:blipFill>
          <a:blip r:embed="rId3" cstate="print"/>
          <a:srcRect l="5704" t="11586" r="5704" b="25991"/>
          <a:stretch>
            <a:fillRect/>
          </a:stretch>
        </p:blipFill>
        <p:spPr>
          <a:xfrm>
            <a:off x="2539862" y="432048"/>
            <a:ext cx="2608202" cy="1412776"/>
          </a:xfrm>
          <a:prstGeom prst="rect">
            <a:avLst/>
          </a:prstGeom>
        </p:spPr>
      </p:pic>
      <p:pic>
        <p:nvPicPr>
          <p:cNvPr id="7" name="图片 6" descr="02. SEM-EDS.JPG"/>
          <p:cNvPicPr>
            <a:picLocks noChangeAspect="1"/>
          </p:cNvPicPr>
          <p:nvPr/>
        </p:nvPicPr>
        <p:blipFill>
          <a:blip r:embed="rId4" cstate="print"/>
          <a:srcRect l="9375" r="27345"/>
          <a:stretch>
            <a:fillRect/>
          </a:stretch>
        </p:blipFill>
        <p:spPr>
          <a:xfrm>
            <a:off x="500034" y="2071678"/>
            <a:ext cx="3774778" cy="3976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 rot="-180000">
            <a:off x="1643042" y="4691015"/>
            <a:ext cx="85856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dirty="0" smtClean="0"/>
              <a:t>西安地调中心</a:t>
            </a:r>
            <a:endParaRPr lang="zh-CN" altLang="en-US" sz="800" dirty="0"/>
          </a:p>
        </p:txBody>
      </p:sp>
      <p:pic>
        <p:nvPicPr>
          <p:cNvPr id="6" name="图片 1" descr="地球动图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29126" y="2786059"/>
            <a:ext cx="4071965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>
                                      <p:cBhvr override="childStyle">
                                        <p:cTn id="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04047" y="6249536"/>
            <a:ext cx="25453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（引自</a:t>
            </a:r>
            <a:r>
              <a:rPr lang="en-US" altLang="zh-CN" dirty="0" smtClean="0">
                <a:solidFill>
                  <a:srgbClr val="FF0000"/>
                </a:solidFill>
              </a:rPr>
              <a:t>Wang  et al., 2020</a:t>
            </a:r>
            <a:r>
              <a:rPr lang="zh-CN" altLang="en-US" dirty="0" smtClean="0">
                <a:solidFill>
                  <a:srgbClr val="FF0000"/>
                </a:solidFill>
              </a:rPr>
              <a:t>）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4" name="图片 13" descr="高岭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441224"/>
            <a:ext cx="3600000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11428" y="3441224"/>
            <a:ext cx="10001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高岭石</a:t>
            </a:r>
            <a:endParaRPr lang="zh-CN" altLang="en-US" sz="20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1527493"/>
            <a:ext cx="7200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识别微纳米矿物</a:t>
            </a:r>
            <a:endParaRPr lang="zh-CN" altLang="en-US" sz="3200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5086"/>
          <a:stretch>
            <a:fillRect/>
          </a:stretch>
        </p:blipFill>
        <p:spPr bwMode="auto">
          <a:xfrm>
            <a:off x="5004049" y="3417604"/>
            <a:ext cx="3595273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004049" y="3417604"/>
            <a:ext cx="122727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凹凸棒石</a:t>
            </a:r>
            <a:endParaRPr lang="zh-CN" altLang="en-US" sz="20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7" name="图片 16" descr="坡缕石.jpg"/>
          <p:cNvPicPr>
            <a:picLocks noChangeAspect="1"/>
          </p:cNvPicPr>
          <p:nvPr/>
        </p:nvPicPr>
        <p:blipFill>
          <a:blip r:embed="rId4" cstate="print"/>
          <a:srcRect t="22005"/>
          <a:stretch>
            <a:fillRect/>
          </a:stretch>
        </p:blipFill>
        <p:spPr>
          <a:xfrm>
            <a:off x="5004047" y="895304"/>
            <a:ext cx="3600000" cy="2108429"/>
          </a:xfrm>
          <a:prstGeom prst="rect">
            <a:avLst/>
          </a:prstGeom>
        </p:spPr>
      </p:pic>
      <p:pic>
        <p:nvPicPr>
          <p:cNvPr id="20" name="图片 19" descr="高岭石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3816" y="764704"/>
            <a:ext cx="3118104" cy="2316480"/>
          </a:xfrm>
          <a:prstGeom prst="rect">
            <a:avLst/>
          </a:prstGeom>
        </p:spPr>
      </p:pic>
      <p:sp>
        <p:nvSpPr>
          <p:cNvPr id="12" name="下箭头 11"/>
          <p:cNvSpPr/>
          <p:nvPr/>
        </p:nvSpPr>
        <p:spPr>
          <a:xfrm>
            <a:off x="2214546" y="2928935"/>
            <a:ext cx="285752" cy="42862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>
            <a:off x="6643702" y="3000373"/>
            <a:ext cx="285752" cy="42862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2018-SGS工作文件\2018-江汉油田项目\180019单-抛光面+阴极发光\180019单-张慧自留\JY-00_20180601重看-自留\JY_00_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717032"/>
            <a:ext cx="3605218" cy="270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F:\2016-非常规储层专著 原图\张慧 第3章 图版原图\第3章 原图 图版1-22 下寒武统页岩\图版3-15\3-15A-65B_006.tif"/>
          <p:cNvPicPr>
            <a:picLocks noChangeAspect="1" noChangeArrowheads="1"/>
          </p:cNvPicPr>
          <p:nvPr/>
        </p:nvPicPr>
        <p:blipFill>
          <a:blip r:embed="rId3" cstate="print"/>
          <a:srcRect t="17727"/>
          <a:stretch>
            <a:fillRect/>
          </a:stretch>
        </p:blipFill>
        <p:spPr bwMode="auto">
          <a:xfrm>
            <a:off x="5109373" y="548682"/>
            <a:ext cx="3600000" cy="272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09373" y="548680"/>
            <a:ext cx="150019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石英铸膜孔</a:t>
            </a:r>
            <a:endParaRPr lang="zh-CN" altLang="en-US" sz="2000" b="1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3717032"/>
            <a:ext cx="1247764" cy="70788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沥青质体与纳米孔</a:t>
            </a:r>
            <a:endParaRPr lang="zh-CN" altLang="en-US" sz="2000" b="1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449992" y="3717033"/>
            <a:ext cx="4050000" cy="2554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页岩孔隙划分</a:t>
            </a:r>
            <a:r>
              <a:rPr lang="en-US" altLang="zh-CN" sz="20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(IUPAC)</a:t>
            </a:r>
            <a:r>
              <a:rPr lang="zh-CN" altLang="en-US" sz="20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：</a:t>
            </a:r>
            <a:endParaRPr lang="en-US" altLang="zh-CN" sz="2000" dirty="0" smtClean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lvl="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大孔（</a:t>
            </a:r>
            <a:r>
              <a:rPr lang="en-US" altLang="zh-CN" sz="2000" dirty="0" err="1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macropore</a:t>
            </a: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）：</a:t>
            </a: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&gt;50nm</a:t>
            </a:r>
          </a:p>
          <a:p>
            <a:pPr lvl="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介孔（</a:t>
            </a:r>
            <a:r>
              <a:rPr lang="en-US" altLang="zh-CN" sz="2000" dirty="0" err="1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mesopore</a:t>
            </a: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）：</a:t>
            </a: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2-50nm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微孔（</a:t>
            </a:r>
            <a:r>
              <a:rPr lang="en-US" altLang="zh-CN" sz="2000" dirty="0" err="1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micropore</a:t>
            </a:r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）：</a:t>
            </a: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&lt;2nm</a:t>
            </a:r>
          </a:p>
        </p:txBody>
      </p:sp>
      <p:pic>
        <p:nvPicPr>
          <p:cNvPr id="16" name="图片 15" descr="油页岩.jpg"/>
          <p:cNvPicPr>
            <a:picLocks noChangeAspect="1"/>
          </p:cNvPicPr>
          <p:nvPr/>
        </p:nvPicPr>
        <p:blipFill>
          <a:blip r:embed="rId4" cstate="print"/>
          <a:srcRect l="5537" t="2770" r="4025" b="5834"/>
          <a:stretch>
            <a:fillRect/>
          </a:stretch>
        </p:blipFill>
        <p:spPr>
          <a:xfrm>
            <a:off x="449992" y="548682"/>
            <a:ext cx="4050000" cy="27275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9994" y="548680"/>
            <a:ext cx="95410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油页岩</a:t>
            </a:r>
            <a:endParaRPr lang="zh-CN" altLang="en-US" sz="20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9992" y="1905507"/>
            <a:ext cx="720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油气资源开发</a:t>
            </a:r>
            <a:endParaRPr lang="zh-CN" altLang="en-US" sz="3200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336-58金藻胞囊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4320000" cy="3240000"/>
          </a:xfrm>
          <a:prstGeom prst="rect">
            <a:avLst/>
          </a:prstGeom>
        </p:spPr>
      </p:pic>
      <p:pic>
        <p:nvPicPr>
          <p:cNvPr id="3" name="图片 2" descr="2336-18金藻胞囊内含物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9718" y="3117959"/>
            <a:ext cx="4320000" cy="32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2456" y="2324394"/>
            <a:ext cx="146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金藻胞囊</a:t>
            </a:r>
            <a:endParaRPr lang="zh-CN" altLang="en-US" sz="24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976" y="442913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金藻胞囊内含物</a:t>
            </a:r>
            <a:endParaRPr lang="zh-CN" altLang="en-US" sz="24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rot="10800000">
            <a:off x="4714876" y="2610146"/>
            <a:ext cx="571504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3929058" y="4714885"/>
            <a:ext cx="64294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66704" y="1071547"/>
            <a:ext cx="339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微体古生物化石</a:t>
            </a:r>
            <a:endParaRPr lang="zh-CN" altLang="en-US" sz="3200" b="1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黄土高原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653376"/>
            <a:ext cx="2790000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黄土.bmp"/>
          <p:cNvPicPr>
            <a:picLocks noChangeAspect="1"/>
          </p:cNvPicPr>
          <p:nvPr/>
        </p:nvPicPr>
        <p:blipFill>
          <a:blip r:embed="rId4" cstate="print"/>
          <a:srcRect t="15916"/>
          <a:stretch>
            <a:fillRect/>
          </a:stretch>
        </p:blipFill>
        <p:spPr>
          <a:xfrm>
            <a:off x="2897016" y="4653376"/>
            <a:ext cx="3318058" cy="223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4653376"/>
            <a:ext cx="175033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黄土孔隙结构</a:t>
            </a:r>
            <a:endParaRPr lang="zh-CN" altLang="en-US" sz="20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t="11102" r="781"/>
          <a:stretch>
            <a:fillRect/>
          </a:stretch>
        </p:blipFill>
        <p:spPr bwMode="auto">
          <a:xfrm>
            <a:off x="6356603" y="4653376"/>
            <a:ext cx="2787431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36010" y="4653376"/>
            <a:ext cx="17859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黄土中赤铁矿</a:t>
            </a:r>
            <a:endParaRPr lang="zh-CN" altLang="en-US" sz="20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5180" y="6505601"/>
            <a:ext cx="20413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FF0000"/>
                </a:solidFill>
              </a:rPr>
              <a:t>（引自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Chen  et al., 2010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）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1000110"/>
            <a:ext cx="75724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黄土科学研究与灾害防治</a:t>
            </a:r>
            <a:endParaRPr lang="zh-CN" altLang="en-US" sz="3200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矿山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11765"/>
            <a:ext cx="4000528" cy="28314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00694" y="1285862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环境生态修复</a:t>
            </a:r>
            <a:endParaRPr lang="zh-CN" alt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b="9520"/>
          <a:stretch>
            <a:fillRect/>
          </a:stretch>
        </p:blipFill>
        <p:spPr bwMode="auto">
          <a:xfrm>
            <a:off x="285720" y="3571876"/>
            <a:ext cx="857256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929322" y="2786060"/>
            <a:ext cx="11079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菱铁矿</a:t>
            </a:r>
            <a:endParaRPr lang="zh-CN" altLang="en-US" sz="24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rot="10800000" flipV="1">
            <a:off x="2786050" y="3143249"/>
            <a:ext cx="3214710" cy="15716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5" idx="2"/>
          </p:cNvCxnSpPr>
          <p:nvPr/>
        </p:nvCxnSpPr>
        <p:spPr>
          <a:xfrm rot="16200000" flipH="1">
            <a:off x="5901371" y="3829673"/>
            <a:ext cx="1538596" cy="3746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598" y="3573016"/>
            <a:ext cx="270477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0934" y="3573016"/>
            <a:ext cx="2704736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1239" y="3573016"/>
            <a:ext cx="2671579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0" y="6381328"/>
            <a:ext cx="85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太阳系外微纳米颗粒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：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a. </a:t>
            </a:r>
            <a:r>
              <a:rPr lang="en-US" altLang="zh-CN" dirty="0" err="1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SiC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；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b. 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尖晶石；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c.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石墨（转引自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Larry R. </a:t>
            </a:r>
            <a:r>
              <a:rPr lang="en-US" altLang="zh-CN" dirty="0" err="1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Nittler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, 2003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）</a:t>
            </a:r>
            <a:endParaRPr lang="zh-CN" altLang="en-US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599" y="260648"/>
            <a:ext cx="3084391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3758" y="260648"/>
            <a:ext cx="4679058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96672" y="3140968"/>
            <a:ext cx="716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煤灰中微纳米颗粒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：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a. 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赤铁矿；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b. 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硬石膏（引自</a:t>
            </a:r>
            <a:r>
              <a:rPr lang="en-US" altLang="zh-CN" dirty="0" err="1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Saikia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 et al., 2018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）</a:t>
            </a:r>
            <a:endParaRPr lang="zh-CN" altLang="en-US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1438" y="630776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(b)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2564117" y="571480"/>
            <a:ext cx="3929090" cy="82421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粗黑宋简体" pitchFamily="2" charset="-122"/>
                <a:ea typeface="方正粗黑宋简体" pitchFamily="2" charset="-122"/>
                <a:cs typeface="+mj-cs"/>
              </a:rPr>
              <a:t>纳米地球科学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粗黑宋简体" pitchFamily="2" charset="-122"/>
              <a:ea typeface="方正粗黑宋简体" pitchFamily="2" charset="-122"/>
              <a:cs typeface="+mj-cs"/>
            </a:endParaRPr>
          </a:p>
        </p:txBody>
      </p:sp>
      <p:pic>
        <p:nvPicPr>
          <p:cNvPr id="8" name="图片 7" descr="地球gi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41" y="1477869"/>
            <a:ext cx="9056718" cy="5094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5786455"/>
            <a:ext cx="85011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部分图片来源于网络，谨向不知名贡献者致谢！</a:t>
            </a:r>
            <a:endParaRPr lang="zh-CN" altLang="en-US" sz="2800" b="1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野外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404664"/>
            <a:ext cx="3960000" cy="2622859"/>
          </a:xfrm>
          <a:prstGeom prst="rect">
            <a:avLst/>
          </a:prstGeom>
        </p:spPr>
      </p:pic>
      <p:pic>
        <p:nvPicPr>
          <p:cNvPr id="4" name="图片 3" descr="光学显微镜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501008"/>
            <a:ext cx="3960000" cy="2640000"/>
          </a:xfrm>
          <a:prstGeom prst="rect">
            <a:avLst/>
          </a:prstGeom>
        </p:spPr>
      </p:pic>
      <p:pic>
        <p:nvPicPr>
          <p:cNvPr id="5" name="图片 4" descr="野外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984" y="3518153"/>
            <a:ext cx="3960000" cy="2622857"/>
          </a:xfrm>
          <a:prstGeom prst="rect">
            <a:avLst/>
          </a:prstGeom>
        </p:spPr>
      </p:pic>
      <p:pic>
        <p:nvPicPr>
          <p:cNvPr id="6" name="图片 5" descr="野外.jpg"/>
          <p:cNvPicPr>
            <a:picLocks noChangeAspect="1"/>
          </p:cNvPicPr>
          <p:nvPr/>
        </p:nvPicPr>
        <p:blipFill>
          <a:blip r:embed="rId5" cstate="print"/>
          <a:srcRect t="9622" b="15394"/>
          <a:stretch>
            <a:fillRect/>
          </a:stretch>
        </p:blipFill>
        <p:spPr>
          <a:xfrm>
            <a:off x="467984" y="404664"/>
            <a:ext cx="3960000" cy="2592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0098" y="299695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指点江山</a:t>
            </a:r>
            <a:endParaRPr lang="zh-CN" altLang="en-US" sz="24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4244" y="613568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实验室研究</a:t>
            </a:r>
            <a:endParaRPr lang="zh-CN" altLang="en-US" sz="24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0098" y="613568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爱不释手</a:t>
            </a:r>
            <a:endParaRPr lang="zh-CN" altLang="en-US" sz="24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8130" y="299695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驰骋戈壁</a:t>
            </a:r>
            <a:endParaRPr lang="zh-CN" altLang="en-US" sz="24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右箭头 20"/>
          <p:cNvSpPr/>
          <p:nvPr/>
        </p:nvSpPr>
        <p:spPr>
          <a:xfrm>
            <a:off x="267480" y="3141169"/>
            <a:ext cx="8712968" cy="576064"/>
          </a:xfrm>
          <a:prstGeom prst="rightArrow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宏观                                                                      微观</a:t>
            </a:r>
            <a:endParaRPr lang="zh-CN" altLang="en-US" sz="2000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3" name="图片 2" descr="光学显微镜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5522" y="1358639"/>
            <a:ext cx="1857388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 descr="SEM7500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4348" y="1287201"/>
            <a:ext cx="1928826" cy="1928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 descr="TEM.jpg"/>
          <p:cNvPicPr>
            <a:picLocks noChangeAspect="1"/>
          </p:cNvPicPr>
          <p:nvPr/>
        </p:nvPicPr>
        <p:blipFill>
          <a:blip r:embed="rId4" cstate="print"/>
          <a:srcRect l="23225" t="4326" r="26376" b="2751"/>
          <a:stretch>
            <a:fillRect/>
          </a:stretch>
        </p:blipFill>
        <p:spPr>
          <a:xfrm>
            <a:off x="7803241" y="1372034"/>
            <a:ext cx="1000132" cy="18439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80048" y="1001449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扫描电镜</a:t>
            </a:r>
            <a:r>
              <a:rPr lang="en-US" altLang="zh-CN" sz="20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1nm</a:t>
            </a:r>
            <a:endParaRPr lang="zh-CN" altLang="en-US" sz="2000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1208" y="1001449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光学显微镜</a:t>
            </a:r>
            <a:r>
              <a:rPr lang="en-US" altLang="zh-CN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0.1um</a:t>
            </a:r>
            <a:endParaRPr lang="zh-CN" altLang="en-US" sz="20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8240" y="1001449"/>
            <a:ext cx="200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透射电镜</a:t>
            </a:r>
            <a:r>
              <a:rPr lang="en-US" altLang="zh-CN" sz="20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0.1nm</a:t>
            </a:r>
            <a:endParaRPr lang="zh-CN" altLang="en-US" sz="2000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4" name="图片 13" descr="放大镜1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2516" y="1572954"/>
            <a:ext cx="995029" cy="1178727"/>
          </a:xfrm>
          <a:prstGeom prst="rect">
            <a:avLst/>
          </a:prstGeom>
        </p:spPr>
      </p:pic>
      <p:pic>
        <p:nvPicPr>
          <p:cNvPr id="18" name="图片 17" descr="人眼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3754" y="1501516"/>
            <a:ext cx="1427602" cy="14311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9440" y="1001449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方正粗黑宋简体" pitchFamily="2" charset="-122"/>
                <a:ea typeface="方正粗黑宋简体" pitchFamily="2" charset="-122"/>
              </a:rPr>
              <a:t>人眼约</a:t>
            </a:r>
            <a:r>
              <a:rPr lang="en-US" altLang="zh-CN" sz="2000" dirty="0" smtClean="0">
                <a:latin typeface="方正粗黑宋简体" pitchFamily="2" charset="-122"/>
                <a:ea typeface="方正粗黑宋简体" pitchFamily="2" charset="-122"/>
              </a:rPr>
              <a:t>0.1mm</a:t>
            </a:r>
            <a:endParaRPr lang="zh-CN" altLang="en-US" sz="2000" dirty="0"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下箭头 30"/>
          <p:cNvSpPr/>
          <p:nvPr/>
        </p:nvSpPr>
        <p:spPr>
          <a:xfrm>
            <a:off x="1635632" y="3577777"/>
            <a:ext cx="285752" cy="57150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下箭头 31"/>
          <p:cNvSpPr/>
          <p:nvPr/>
        </p:nvSpPr>
        <p:spPr>
          <a:xfrm>
            <a:off x="4302208" y="3577777"/>
            <a:ext cx="285752" cy="57150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下箭头 32"/>
          <p:cNvSpPr/>
          <p:nvPr/>
        </p:nvSpPr>
        <p:spPr>
          <a:xfrm>
            <a:off x="7231736" y="3577777"/>
            <a:ext cx="285752" cy="57150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 descr="黄铁矿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519" y="4149280"/>
            <a:ext cx="2188472" cy="1800000"/>
          </a:xfrm>
          <a:prstGeom prst="rect">
            <a:avLst/>
          </a:prstGeom>
        </p:spPr>
      </p:pic>
      <p:pic>
        <p:nvPicPr>
          <p:cNvPr id="23" name="Picture 2" descr="光GDJ02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9808" y="4149280"/>
            <a:ext cx="239414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图片 29" descr="4.泥岩中草莓状黄铁矿与铸模孔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400" y="4149280"/>
            <a:ext cx="2250000" cy="1800000"/>
          </a:xfrm>
          <a:prstGeom prst="rect">
            <a:avLst/>
          </a:prstGeom>
          <a:ln>
            <a:solidFill>
              <a:srgbClr val="81DEFF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043608" y="602128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方正粗黑宋简体" pitchFamily="2" charset="-122"/>
                <a:ea typeface="方正粗黑宋简体" pitchFamily="2" charset="-122"/>
              </a:rPr>
              <a:t>巨晶黄铁矿</a:t>
            </a:r>
            <a:endParaRPr lang="zh-CN" altLang="en-US" sz="2000" dirty="0"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80996" y="602128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方正粗黑宋简体" pitchFamily="2" charset="-122"/>
                <a:ea typeface="方正粗黑宋简体" pitchFamily="2" charset="-122"/>
              </a:rPr>
              <a:t>细粒黄铁矿</a:t>
            </a:r>
            <a:endParaRPr lang="zh-CN" altLang="en-US" sz="2000" dirty="0"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00192" y="602128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方正粗黑宋简体" pitchFamily="2" charset="-122"/>
                <a:ea typeface="方正粗黑宋简体" pitchFamily="2" charset="-122"/>
              </a:rPr>
              <a:t>草莓状微粒黄铁矿</a:t>
            </a:r>
            <a:endParaRPr lang="zh-CN" altLang="en-US" sz="2000" dirty="0">
              <a:latin typeface="方正粗黑宋简体" pitchFamily="2" charset="-122"/>
              <a:ea typeface="方正粗黑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5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5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5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ed.ardenne.de/wp-content/uploads/2012/07/Foto-Rastermikrosk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225" y="214291"/>
            <a:ext cx="4112305" cy="57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" name="Picture 2" descr="https://www.writework.com/uploads/11/117192/first-electron-microscope-resolving-power-higher-than-l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26" y="214291"/>
            <a:ext cx="3348889" cy="57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359964" y="6143646"/>
            <a:ext cx="37112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第一台透射电子显微镜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(TEM)</a:t>
            </a:r>
          </a:p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（卢思卡和克诺尔，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1933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，德国）</a:t>
            </a:r>
            <a:endParaRPr lang="zh-CN" altLang="en-US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59558" y="6143646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第一台扫描电子显微镜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(SEM)</a:t>
            </a:r>
          </a:p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（克诺尔，概念，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1935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；英国剑桥，</a:t>
            </a:r>
            <a:r>
              <a:rPr lang="en-US" altLang="zh-CN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1965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）</a:t>
            </a:r>
            <a:endParaRPr lang="zh-CN" altLang="en-US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EM.jpg"/>
          <p:cNvPicPr>
            <a:picLocks noChangeAspect="1"/>
          </p:cNvPicPr>
          <p:nvPr/>
        </p:nvPicPr>
        <p:blipFill>
          <a:blip r:embed="rId3" cstate="print"/>
          <a:srcRect l="10714" t="7143" r="10714" b="5952"/>
          <a:stretch>
            <a:fillRect/>
          </a:stretch>
        </p:blipFill>
        <p:spPr>
          <a:xfrm>
            <a:off x="1571604" y="161254"/>
            <a:ext cx="5929354" cy="6558225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52120" y="620689"/>
            <a:ext cx="33123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zh-CN" altLang="en-US" sz="2400" b="1" dirty="0" smtClean="0">
                <a:latin typeface="华文中宋" pitchFamily="2" charset="-122"/>
                <a:ea typeface="华文中宋" pitchFamily="2" charset="-122"/>
              </a:rPr>
              <a:t>电子枪（</a:t>
            </a:r>
            <a:r>
              <a:rPr kumimoji="1" lang="en-US" altLang="zh-CN" sz="2400" b="1" dirty="0" smtClean="0">
                <a:latin typeface="华文中宋" pitchFamily="2" charset="-122"/>
                <a:ea typeface="华文中宋" pitchFamily="2" charset="-122"/>
              </a:rPr>
              <a:t>W/LaB</a:t>
            </a:r>
            <a:r>
              <a:rPr kumimoji="1" lang="en-US" altLang="zh-CN" sz="2400" b="1" baseline="-25000" dirty="0" smtClean="0">
                <a:latin typeface="华文中宋" pitchFamily="2" charset="-122"/>
                <a:ea typeface="华文中宋" pitchFamily="2" charset="-122"/>
              </a:rPr>
              <a:t>6</a:t>
            </a:r>
            <a:r>
              <a:rPr kumimoji="1" lang="en-US" altLang="zh-CN" sz="2400" b="1" dirty="0" smtClean="0">
                <a:latin typeface="华文中宋" pitchFamily="2" charset="-122"/>
                <a:ea typeface="华文中宋" pitchFamily="2" charset="-122"/>
              </a:rPr>
              <a:t>/FE</a:t>
            </a:r>
            <a:r>
              <a:rPr kumimoji="1" lang="zh-CN" altLang="en-US" sz="2400" b="1" dirty="0" smtClean="0">
                <a:latin typeface="华文中宋" pitchFamily="2" charset="-122"/>
                <a:ea typeface="华文中宋" pitchFamily="2" charset="-122"/>
              </a:rPr>
              <a:t>）</a:t>
            </a:r>
            <a:endParaRPr kumimoji="1" lang="zh-CN" altLang="en-US" sz="2400" b="1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47664" y="1556793"/>
            <a:ext cx="1143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zh-CN" altLang="en-US" sz="2400" b="1" dirty="0">
                <a:latin typeface="华文中宋" pitchFamily="2" charset="-122"/>
                <a:ea typeface="华文中宋" pitchFamily="2" charset="-122"/>
              </a:rPr>
              <a:t>聚光镜</a:t>
            </a:r>
            <a:endParaRPr kumimoji="1" lang="en-US" altLang="zh-CN" sz="2400" b="1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2699792" y="1844824"/>
            <a:ext cx="1656184" cy="720080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000892" y="5000637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zh-CN" altLang="en-US" sz="2400" b="1" dirty="0" smtClean="0">
                <a:latin typeface="华文中宋" pitchFamily="2" charset="-122"/>
                <a:ea typeface="华文中宋" pitchFamily="2" charset="-122"/>
              </a:rPr>
              <a:t>物镜</a:t>
            </a:r>
            <a:endParaRPr kumimoji="1" lang="en-US" altLang="zh-CN" sz="2400" b="1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2330" y="40719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中宋" pitchFamily="2" charset="-122"/>
                <a:ea typeface="华文中宋" pitchFamily="2" charset="-122"/>
              </a:rPr>
              <a:t>扫描线圈</a:t>
            </a:r>
            <a:endParaRPr lang="zh-CN" altLang="en-US" sz="2400" b="1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729" y="535782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华文中宋" pitchFamily="2" charset="-122"/>
                <a:ea typeface="华文中宋" pitchFamily="2" charset="-122"/>
              </a:rPr>
              <a:t>样品</a:t>
            </a:r>
            <a:endParaRPr lang="zh-CN" altLang="en-US" sz="2400" dirty="0">
              <a:latin typeface="华文中宋" pitchFamily="2" charset="-122"/>
              <a:ea typeface="华文中宋" pitchFamily="2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4932040" y="908720"/>
            <a:ext cx="792088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rot="10800000">
            <a:off x="5143504" y="4071941"/>
            <a:ext cx="2000264" cy="21431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rot="10800000">
            <a:off x="5072066" y="4929199"/>
            <a:ext cx="1857388" cy="2857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2699792" y="1844824"/>
            <a:ext cx="172819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2" idx="3"/>
          </p:cNvCxnSpPr>
          <p:nvPr/>
        </p:nvCxnSpPr>
        <p:spPr>
          <a:xfrm>
            <a:off x="2228948" y="5588661"/>
            <a:ext cx="2343054" cy="19779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0732" y="267930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探测器</a:t>
            </a:r>
            <a:endParaRPr lang="zh-CN" altLang="en-US" sz="2400" b="1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15272" y="242886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探测器</a:t>
            </a:r>
            <a:endParaRPr lang="zh-CN" altLang="en-US" sz="2400" b="1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1475656" y="2996952"/>
            <a:ext cx="1310394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26" idx="1"/>
          </p:cNvCxnSpPr>
          <p:nvPr/>
        </p:nvCxnSpPr>
        <p:spPr>
          <a:xfrm rot="10800000" flipV="1">
            <a:off x="6786578" y="2659701"/>
            <a:ext cx="928694" cy="41210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214942" y="5715017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文中宋" pitchFamily="2" charset="-122"/>
                <a:ea typeface="华文中宋" pitchFamily="2" charset="-122"/>
              </a:rPr>
              <a:t>样品室</a:t>
            </a:r>
            <a:endParaRPr lang="zh-CN" altLang="en-US" sz="2400" dirty="0">
              <a:latin typeface="华文中宋" pitchFamily="2" charset="-122"/>
              <a:ea typeface="华文中宋" pitchFamily="2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rot="5400000">
            <a:off x="2524904" y="3713958"/>
            <a:ext cx="4286280" cy="158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7715272" y="2285992"/>
            <a:ext cx="1143008" cy="7858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85720" y="2500305"/>
            <a:ext cx="1214446" cy="7858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76304" y="3324484"/>
            <a:ext cx="3286148" cy="5715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rPr>
              <a:t>试           样</a:t>
            </a:r>
            <a:endParaRPr lang="zh-CN" altLang="en-US" sz="2400" b="1" dirty="0">
              <a:solidFill>
                <a:schemeClr val="tx1"/>
              </a:solidFill>
              <a:latin typeface="华文中宋" pitchFamily="2" charset="-122"/>
              <a:ea typeface="华文中宋" pitchFamily="2" charset="-122"/>
            </a:endParaRPr>
          </a:p>
        </p:txBody>
      </p:sp>
      <p:cxnSp>
        <p:nvCxnSpPr>
          <p:cNvPr id="7" name="直接箭头连接符 6"/>
          <p:cNvCxnSpPr>
            <a:stCxn id="5" idx="2"/>
          </p:cNvCxnSpPr>
          <p:nvPr/>
        </p:nvCxnSpPr>
        <p:spPr>
          <a:xfrm flipV="1">
            <a:off x="4285395" y="1681409"/>
            <a:ext cx="1143863" cy="1643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5" idx="2"/>
          </p:cNvCxnSpPr>
          <p:nvPr/>
        </p:nvCxnSpPr>
        <p:spPr>
          <a:xfrm flipV="1">
            <a:off x="4285395" y="2110038"/>
            <a:ext cx="1929681" cy="121444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5" idx="2"/>
          </p:cNvCxnSpPr>
          <p:nvPr/>
        </p:nvCxnSpPr>
        <p:spPr>
          <a:xfrm flipV="1">
            <a:off x="4285395" y="2967294"/>
            <a:ext cx="1929681" cy="3571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3" idx="3"/>
          </p:cNvCxnSpPr>
          <p:nvPr/>
        </p:nvCxnSpPr>
        <p:spPr>
          <a:xfrm>
            <a:off x="5962452" y="3610237"/>
            <a:ext cx="110987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5" idx="2"/>
          </p:cNvCxnSpPr>
          <p:nvPr/>
        </p:nvCxnSpPr>
        <p:spPr>
          <a:xfrm flipH="1" flipV="1">
            <a:off x="3071803" y="1752849"/>
            <a:ext cx="1213590" cy="15716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5" idx="2"/>
          </p:cNvCxnSpPr>
          <p:nvPr/>
        </p:nvCxnSpPr>
        <p:spPr>
          <a:xfrm flipH="1" flipV="1">
            <a:off x="2571737" y="2681542"/>
            <a:ext cx="1713656" cy="6429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3" idx="2"/>
          </p:cNvCxnSpPr>
          <p:nvPr/>
        </p:nvCxnSpPr>
        <p:spPr>
          <a:xfrm flipH="1">
            <a:off x="2987824" y="3895988"/>
            <a:ext cx="1331554" cy="11572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rot="5400000">
            <a:off x="3320349" y="4860401"/>
            <a:ext cx="1928827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86512" y="275298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华文中宋" pitchFamily="2" charset="-122"/>
                <a:ea typeface="华文中宋" pitchFamily="2" charset="-122"/>
              </a:rPr>
              <a:t>俄歇电子</a:t>
            </a:r>
            <a:endParaRPr lang="zh-CN" altLang="en-US" sz="2000" b="1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86512" y="182428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背散射电子</a:t>
            </a:r>
            <a:endParaRPr lang="zh-CN" altLang="en-US" sz="2000" b="1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86380" y="125278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二次电子</a:t>
            </a:r>
            <a:endParaRPr lang="zh-CN" altLang="en-US" sz="2000" b="1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72330" y="332448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华文中宋" pitchFamily="2" charset="-122"/>
                <a:ea typeface="华文中宋" pitchFamily="2" charset="-122"/>
              </a:rPr>
              <a:t>吸收电子</a:t>
            </a:r>
            <a:endParaRPr lang="zh-CN" altLang="en-US" sz="2000" b="1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47874" y="585333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透射电子</a:t>
            </a:r>
            <a:endParaRPr lang="zh-CN" altLang="en-US" sz="2000" b="1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4214810" y="1380838"/>
            <a:ext cx="141166" cy="1943647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 sz="2000" b="1" dirty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19050" y="503899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华文中宋" pitchFamily="2" charset="-122"/>
                <a:ea typeface="华文中宋" pitchFamily="2" charset="-122"/>
              </a:rPr>
              <a:t>电子束感生效应</a:t>
            </a:r>
            <a:endParaRPr lang="zh-CN" altLang="en-US" sz="2000" b="1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85852" y="246722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阴极荧光</a:t>
            </a:r>
            <a:endParaRPr lang="zh-CN" altLang="en-US" sz="2000" b="1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 rot="5400000">
            <a:off x="6267358" y="4305462"/>
            <a:ext cx="1428760" cy="383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>
          <a:xfrm flipV="1">
            <a:off x="6391080" y="4038864"/>
            <a:ext cx="1214446" cy="5000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椭圆 79"/>
          <p:cNvSpPr/>
          <p:nvPr/>
        </p:nvSpPr>
        <p:spPr>
          <a:xfrm>
            <a:off x="6676832" y="4038865"/>
            <a:ext cx="642942" cy="64294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i="1" dirty="0" err="1" smtClean="0">
                <a:solidFill>
                  <a:schemeClr val="tx1"/>
                </a:solidFill>
              </a:rPr>
              <a:t>nA</a:t>
            </a:r>
            <a:endParaRPr lang="zh-CN" altLang="en-US" i="1" dirty="0">
              <a:solidFill>
                <a:schemeClr val="tx1"/>
              </a:solidFill>
            </a:endParaRPr>
          </a:p>
        </p:txBody>
      </p:sp>
      <p:cxnSp>
        <p:nvCxnSpPr>
          <p:cNvPr id="82" name="直接连接符 81"/>
          <p:cNvCxnSpPr/>
          <p:nvPr/>
        </p:nvCxnSpPr>
        <p:spPr>
          <a:xfrm>
            <a:off x="6730410" y="5038997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>
            <a:off x="6783991" y="5110435"/>
            <a:ext cx="321471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6819710" y="5181873"/>
            <a:ext cx="250033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6873286" y="5253311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63888" y="980728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入射电子束</a:t>
            </a:r>
            <a:endParaRPr lang="zh-CN" altLang="en-US" sz="2000" dirty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5986" y="1357297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X</a:t>
            </a:r>
            <a:r>
              <a:rPr lang="zh-CN" altLang="en-US" sz="2000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射线</a:t>
            </a:r>
            <a:endParaRPr lang="zh-CN" altLang="en-US" sz="2000" b="1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5" grpId="0" animBg="1"/>
      <p:bldP spid="47" grpId="0"/>
      <p:bldP spid="48" grpId="0"/>
      <p:bldP spid="80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4348" y="4714886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方正粗黑宋简体" pitchFamily="2" charset="-122"/>
                <a:ea typeface="方正粗黑宋简体" pitchFamily="2" charset="-122"/>
              </a:rPr>
              <a:t>电子显微图像观察</a:t>
            </a:r>
            <a:endParaRPr lang="zh-CN" altLang="en-US" sz="3200" dirty="0"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0" name="图片 9" descr="新冠病毒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617" y="214291"/>
            <a:ext cx="3759665" cy="280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283958" y="3071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新冠病毒</a:t>
            </a:r>
            <a:endParaRPr lang="zh-CN" altLang="en-US" sz="20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2" name="图片 11" descr="黄瓜花粉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376" y="214291"/>
            <a:ext cx="2111278" cy="2808000"/>
          </a:xfrm>
          <a:prstGeom prst="rect">
            <a:avLst/>
          </a:prstGeom>
        </p:spPr>
      </p:pic>
      <p:pic>
        <p:nvPicPr>
          <p:cNvPr id="13" name="图片 12" descr="蜜蜂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14291"/>
            <a:ext cx="2283694" cy="280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143241" y="3071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黄瓜花粉</a:t>
            </a:r>
            <a:endParaRPr lang="zh-CN" altLang="en-US" sz="20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14349" y="3071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蚊子头部</a:t>
            </a:r>
            <a:endParaRPr lang="zh-CN" altLang="en-US" sz="20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11990" y="645791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纳米材料</a:t>
            </a:r>
            <a:endParaRPr lang="zh-CN" altLang="en-US" sz="2000" dirty="0">
              <a:solidFill>
                <a:srgbClr val="0000FF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8" name="图片 17" descr="9.硫化物纳米材料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500439"/>
            <a:ext cx="3758400" cy="3006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000628" y="1558342"/>
            <a:ext cx="328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方正粗黑宋简体" pitchFamily="2" charset="-122"/>
                <a:ea typeface="方正粗黑宋简体" pitchFamily="2" charset="-122"/>
              </a:rPr>
              <a:t>晶体结构分析</a:t>
            </a:r>
            <a:endParaRPr lang="zh-CN" altLang="en-US" sz="3200" dirty="0"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9" name="图片 8" descr="晶体结构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214423"/>
            <a:ext cx="342902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 descr="R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000372"/>
            <a:ext cx="4352484" cy="24482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01132" y="5616866"/>
            <a:ext cx="4176464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化学键的振动、结合、断裂的实时图像</a:t>
            </a:r>
            <a:r>
              <a:rPr lang="zh-CN" altLang="en-US" dirty="0" smtClean="0">
                <a:latin typeface="方正粗黑宋简体" pitchFamily="2" charset="-122"/>
                <a:ea typeface="方正粗黑宋简体" pitchFamily="2" charset="-122"/>
              </a:rPr>
              <a:t>（英国诺丁汉大学，</a:t>
            </a:r>
            <a:r>
              <a:rPr lang="en-US" altLang="zh-CN" dirty="0" smtClean="0">
                <a:latin typeface="方正粗黑宋简体" pitchFamily="2" charset="-122"/>
                <a:ea typeface="方正粗黑宋简体" pitchFamily="2" charset="-122"/>
              </a:rPr>
              <a:t>2020</a:t>
            </a:r>
            <a:r>
              <a:rPr lang="zh-CN" altLang="en-US" dirty="0" smtClean="0">
                <a:latin typeface="方正粗黑宋简体" pitchFamily="2" charset="-122"/>
                <a:ea typeface="方正粗黑宋简体" pitchFamily="2" charset="-122"/>
              </a:rPr>
              <a:t>）</a:t>
            </a:r>
            <a:endParaRPr lang="zh-CN" altLang="en-US" dirty="0">
              <a:latin typeface="方正粗黑宋简体" pitchFamily="2" charset="-122"/>
              <a:ea typeface="方正粗黑宋简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375756" y="714357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 smtClean="0">
                <a:latin typeface="方正粗黑宋简体" pitchFamily="2" charset="-122"/>
                <a:ea typeface="方正粗黑宋简体" pitchFamily="2" charset="-122"/>
              </a:rPr>
              <a:t>元素组成测定</a:t>
            </a:r>
            <a:endParaRPr lang="zh-CN" altLang="en-US" sz="3200" dirty="0"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7" name="图片 6" descr="元素周期表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428737"/>
            <a:ext cx="7739086" cy="504723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37206884"/>
  <p:tag name="KSO_WM_UNIT_PLACING_PICTURE_USER_VIEWPORT" val="{&quot;height&quot;:3085,&quot;width&quot;:4627.499212598425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5507</TotalTime>
  <Words>369</Words>
  <Application>Microsoft Office PowerPoint</Application>
  <PresentationFormat>全屏显示(4:3)</PresentationFormat>
  <Paragraphs>89</Paragraphs>
  <Slides>19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</vt:lpstr>
      <vt:lpstr>微“观” 地球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Heather</dc:creator>
  <cp:lastModifiedBy>Heather</cp:lastModifiedBy>
  <cp:revision>400</cp:revision>
  <dcterms:created xsi:type="dcterms:W3CDTF">2020-06-21T05:42:29Z</dcterms:created>
  <dcterms:modified xsi:type="dcterms:W3CDTF">2020-07-03T08:37:25Z</dcterms:modified>
</cp:coreProperties>
</file>