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2"/>
  </p:notesMasterIdLst>
  <p:sldIdLst>
    <p:sldId id="257" r:id="rId2"/>
    <p:sldId id="258" r:id="rId3"/>
    <p:sldId id="2592" r:id="rId4"/>
    <p:sldId id="300" r:id="rId5"/>
    <p:sldId id="259" r:id="rId6"/>
    <p:sldId id="295" r:id="rId7"/>
    <p:sldId id="296" r:id="rId8"/>
    <p:sldId id="324" r:id="rId9"/>
    <p:sldId id="340" r:id="rId10"/>
    <p:sldId id="297" r:id="rId11"/>
    <p:sldId id="260" r:id="rId12"/>
    <p:sldId id="261" r:id="rId13"/>
    <p:sldId id="299" r:id="rId14"/>
    <p:sldId id="262" r:id="rId15"/>
    <p:sldId id="341" r:id="rId16"/>
    <p:sldId id="298" r:id="rId17"/>
    <p:sldId id="263" r:id="rId18"/>
    <p:sldId id="342" r:id="rId19"/>
    <p:sldId id="264" r:id="rId20"/>
    <p:sldId id="265" r:id="rId21"/>
    <p:sldId id="325" r:id="rId22"/>
    <p:sldId id="347" r:id="rId23"/>
    <p:sldId id="266" r:id="rId24"/>
    <p:sldId id="267" r:id="rId25"/>
    <p:sldId id="268" r:id="rId26"/>
    <p:sldId id="343" r:id="rId27"/>
    <p:sldId id="269" r:id="rId28"/>
    <p:sldId id="344" r:id="rId29"/>
    <p:sldId id="345" r:id="rId30"/>
    <p:sldId id="346" r:id="rId31"/>
    <p:sldId id="348" r:id="rId32"/>
    <p:sldId id="270" r:id="rId33"/>
    <p:sldId id="349" r:id="rId34"/>
    <p:sldId id="271" r:id="rId35"/>
    <p:sldId id="272" r:id="rId36"/>
    <p:sldId id="328" r:id="rId37"/>
    <p:sldId id="303" r:id="rId38"/>
    <p:sldId id="357" r:id="rId39"/>
    <p:sldId id="366" r:id="rId40"/>
    <p:sldId id="358" r:id="rId41"/>
    <p:sldId id="359" r:id="rId42"/>
    <p:sldId id="367" r:id="rId43"/>
    <p:sldId id="360" r:id="rId44"/>
    <p:sldId id="362" r:id="rId45"/>
    <p:sldId id="363" r:id="rId46"/>
    <p:sldId id="364" r:id="rId47"/>
    <p:sldId id="365" r:id="rId48"/>
    <p:sldId id="369" r:id="rId49"/>
    <p:sldId id="273" r:id="rId50"/>
    <p:sldId id="350" r:id="rId51"/>
    <p:sldId id="274" r:id="rId52"/>
    <p:sldId id="351" r:id="rId53"/>
    <p:sldId id="275" r:id="rId54"/>
    <p:sldId id="276" r:id="rId55"/>
    <p:sldId id="352" r:id="rId56"/>
    <p:sldId id="277" r:id="rId57"/>
    <p:sldId id="278" r:id="rId58"/>
    <p:sldId id="279" r:id="rId59"/>
    <p:sldId id="304" r:id="rId60"/>
    <p:sldId id="2593" r:id="rId61"/>
    <p:sldId id="281" r:id="rId62"/>
    <p:sldId id="313" r:id="rId63"/>
    <p:sldId id="306" r:id="rId64"/>
    <p:sldId id="307" r:id="rId65"/>
    <p:sldId id="314" r:id="rId66"/>
    <p:sldId id="280" r:id="rId67"/>
    <p:sldId id="308" r:id="rId68"/>
    <p:sldId id="309" r:id="rId69"/>
    <p:sldId id="310" r:id="rId70"/>
    <p:sldId id="312" r:id="rId71"/>
    <p:sldId id="353" r:id="rId72"/>
    <p:sldId id="315" r:id="rId73"/>
    <p:sldId id="282" r:id="rId74"/>
    <p:sldId id="319" r:id="rId75"/>
    <p:sldId id="311" r:id="rId76"/>
    <p:sldId id="354" r:id="rId77"/>
    <p:sldId id="356" r:id="rId78"/>
    <p:sldId id="355" r:id="rId79"/>
    <p:sldId id="2583" r:id="rId80"/>
    <p:sldId id="2584" r:id="rId81"/>
    <p:sldId id="422" r:id="rId82"/>
    <p:sldId id="2585" r:id="rId83"/>
    <p:sldId id="1747" r:id="rId84"/>
    <p:sldId id="2327" r:id="rId85"/>
    <p:sldId id="2586" r:id="rId86"/>
    <p:sldId id="2587" r:id="rId87"/>
    <p:sldId id="2588" r:id="rId88"/>
    <p:sldId id="2589" r:id="rId89"/>
    <p:sldId id="2590" r:id="rId90"/>
    <p:sldId id="2591" r:id="rId9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8603FDC-E32A-4AB5-989C-0864C3EAD2B8}" styleName="主题样式 2 - 强调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2587" autoAdjust="0"/>
  </p:normalViewPr>
  <p:slideViewPr>
    <p:cSldViewPr snapToGrid="0">
      <p:cViewPr varScale="1">
        <p:scale>
          <a:sx n="102" d="100"/>
          <a:sy n="102" d="100"/>
        </p:scale>
        <p:origin x="-120" y="-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E821B-C247-4BE3-B80A-C9F26079322D}" type="datetimeFigureOut">
              <a:rPr lang="zh-CN" altLang="en-US" smtClean="0"/>
              <a:pPr/>
              <a:t>2020/8/17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9E8E8-5534-43BD-92DB-2AE4619617F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11891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9E8E8-5534-43BD-92DB-2AE4619617F1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18160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1">
            <a:extLst>
              <a:ext uri="{FF2B5EF4-FFF2-40B4-BE49-F238E27FC236}">
                <a16:creationId xmlns="" xmlns:a16="http://schemas.microsoft.com/office/drawing/2014/main" id="{6FC06853-84A0-43C8-A1DE-E1AACE5F2A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备注占位符 2">
            <a:extLst>
              <a:ext uri="{FF2B5EF4-FFF2-40B4-BE49-F238E27FC236}">
                <a16:creationId xmlns="" xmlns:a16="http://schemas.microsoft.com/office/drawing/2014/main" id="{5451B5DB-736A-4766-A2DA-074EF3C951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82948" name="灯片编号占位符 3">
            <a:extLst>
              <a:ext uri="{FF2B5EF4-FFF2-40B4-BE49-F238E27FC236}">
                <a16:creationId xmlns="" xmlns:a16="http://schemas.microsoft.com/office/drawing/2014/main" id="{30B1AB68-BF11-45AF-BA02-C4DB3AC254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C0380731-6946-4E46-A2AC-4919571E0F6A}" type="slidenum">
              <a:rPr lang="zh-CN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81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0211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1">
            <a:extLst>
              <a:ext uri="{FF2B5EF4-FFF2-40B4-BE49-F238E27FC236}">
                <a16:creationId xmlns="" xmlns:a16="http://schemas.microsoft.com/office/drawing/2014/main" id="{6FC06853-84A0-43C8-A1DE-E1AACE5F2A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备注占位符 2">
            <a:extLst>
              <a:ext uri="{FF2B5EF4-FFF2-40B4-BE49-F238E27FC236}">
                <a16:creationId xmlns="" xmlns:a16="http://schemas.microsoft.com/office/drawing/2014/main" id="{5451B5DB-736A-4766-A2DA-074EF3C951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2948" name="灯片编号占位符 3">
            <a:extLst>
              <a:ext uri="{FF2B5EF4-FFF2-40B4-BE49-F238E27FC236}">
                <a16:creationId xmlns="" xmlns:a16="http://schemas.microsoft.com/office/drawing/2014/main" id="{30B1AB68-BF11-45AF-BA02-C4DB3AC254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C0380731-6946-4E46-A2AC-4919571E0F6A}" type="slidenum">
              <a:rPr lang="zh-CN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82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9761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b="1" dirty="0">
              <a:solidFill>
                <a:srgbClr val="000099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31785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lvl="2" indent="-342900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Ø"/>
            </a:pPr>
            <a:r>
              <a:rPr lang="zh-CN" altLang="en-US"/>
              <a:t>照片的故事：</a:t>
            </a:r>
          </a:p>
        </p:txBody>
      </p:sp>
    </p:spTree>
    <p:extLst>
      <p:ext uri="{BB962C8B-B14F-4D97-AF65-F5344CB8AC3E}">
        <p14:creationId xmlns:p14="http://schemas.microsoft.com/office/powerpoint/2010/main" xmlns="" val="2239790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9E8E8-5534-43BD-92DB-2AE4619617F1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60277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9E8E8-5534-43BD-92DB-2AE4619617F1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31845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9E8E8-5534-43BD-92DB-2AE4619617F1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78419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9E8E8-5534-43BD-92DB-2AE4619617F1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68623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9E8E8-5534-43BD-92DB-2AE4619617F1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4386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9E8E8-5534-43BD-92DB-2AE4619617F1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3157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9E8E8-5534-43BD-92DB-2AE4619617F1}" type="slidenum">
              <a:rPr lang="zh-CN" altLang="en-US" smtClean="0"/>
              <a:pPr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79827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9E8E8-5534-43BD-92DB-2AE4619617F1}" type="slidenum">
              <a:rPr lang="zh-CN" altLang="en-US" smtClean="0"/>
              <a:pPr/>
              <a:t>77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71872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600" indent="0" algn="ctr">
              <a:buNone/>
              <a:defRPr/>
            </a:lvl2pPr>
            <a:lvl3pPr marL="1219200" indent="0" algn="ctr">
              <a:buNone/>
              <a:defRPr/>
            </a:lvl3pPr>
            <a:lvl4pPr marL="1828800" indent="0" algn="ctr">
              <a:buNone/>
              <a:defRPr/>
            </a:lvl4pPr>
            <a:lvl5pPr marL="2438400" indent="0" algn="ctr">
              <a:buNone/>
              <a:defRPr/>
            </a:lvl5pPr>
            <a:lvl6pPr marL="3048000" indent="0" algn="ctr">
              <a:buNone/>
              <a:defRPr/>
            </a:lvl6pPr>
            <a:lvl7pPr marL="3657600" indent="0" algn="ctr">
              <a:buNone/>
              <a:defRPr/>
            </a:lvl7pPr>
            <a:lvl8pPr marL="4267200" indent="0" algn="ctr">
              <a:buNone/>
              <a:defRPr/>
            </a:lvl8pPr>
            <a:lvl9pPr marL="48768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A6B31-4064-4BA7-8C90-251FE0F4DE8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10" name="Picture 3" descr="C:\Documents and Settings\yang\桌面\未标题-2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0239"/>
          <a:stretch>
            <a:fillRect/>
          </a:stretch>
        </p:blipFill>
        <p:spPr bwMode="auto">
          <a:xfrm>
            <a:off x="42333" y="76201"/>
            <a:ext cx="973667" cy="9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Documents and Settings\yang\桌面\未标题-2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64"/>
          <a:stretch>
            <a:fillRect/>
          </a:stretch>
        </p:blipFill>
        <p:spPr bwMode="auto">
          <a:xfrm>
            <a:off x="9869102" y="6096000"/>
            <a:ext cx="2079481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02360"/>
            <a:ext cx="121920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81503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AB7EF-6EAA-46A1-BD0E-8FE188CA29D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8468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17000" y="66676"/>
            <a:ext cx="2971800" cy="62579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01600" y="66676"/>
            <a:ext cx="8712200" cy="62579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4AD6D-5BAB-4079-8207-876FD4018CD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4900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600" y="66675"/>
            <a:ext cx="10261600" cy="4953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01600" y="762000"/>
            <a:ext cx="5842000" cy="55626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46800" y="762000"/>
            <a:ext cx="5842000" cy="55626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62B26-C6F6-49A4-AABF-B9845C9DB7F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0857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600" y="66675"/>
            <a:ext cx="10261600" cy="4953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101600" y="762000"/>
            <a:ext cx="11887200" cy="5562600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32F21-E1A8-4C66-A7CD-6EC7012D6A9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2216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矩形 7"/>
          <p:cNvSpPr/>
          <p:nvPr userDrawn="1"/>
        </p:nvSpPr>
        <p:spPr>
          <a:xfrm>
            <a:off x="1" y="261939"/>
            <a:ext cx="91017" cy="514351"/>
          </a:xfrm>
          <a:prstGeom prst="rect">
            <a:avLst/>
          </a:prstGeom>
          <a:gradFill rotWithShape="0">
            <a:gsLst>
              <a:gs pos="0">
                <a:srgbClr val="17C0D4"/>
              </a:gs>
              <a:gs pos="100000">
                <a:srgbClr val="345692"/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dirty="0">
              <a:solidFill>
                <a:srgbClr val="000000"/>
              </a:solidFill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636933" y="6538688"/>
            <a:ext cx="4277784" cy="33541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08965">
              <a:lnSpc>
                <a:spcPct val="150000"/>
              </a:lnSpc>
              <a:defRPr/>
            </a:pPr>
            <a:r>
              <a:rPr lang="zh-CN" altLang="en-US" sz="1055" spc="400" dirty="0">
                <a:solidFill>
                  <a:srgbClr val="34689D"/>
                </a:solidFill>
                <a:latin typeface="微软雅黑" panose="020B0503020204020204" charset="-122"/>
                <a:ea typeface="微软雅黑" panose="020B0503020204020204" charset="-122"/>
              </a:rPr>
              <a:t>高速铁路复杂岩溶勘察成套技术及应用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3943351" y="6731000"/>
            <a:ext cx="2383367" cy="0"/>
          </a:xfrm>
          <a:prstGeom prst="line">
            <a:avLst/>
          </a:prstGeom>
          <a:ln>
            <a:solidFill>
              <a:srgbClr val="3468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1827933" y="6727825"/>
            <a:ext cx="364067" cy="0"/>
          </a:xfrm>
          <a:prstGeom prst="line">
            <a:avLst/>
          </a:prstGeom>
          <a:ln>
            <a:solidFill>
              <a:srgbClr val="3468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3" name="图片 1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426200" y="6634164"/>
            <a:ext cx="933451" cy="160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椭圆 12"/>
          <p:cNvSpPr/>
          <p:nvPr/>
        </p:nvSpPr>
        <p:spPr>
          <a:xfrm>
            <a:off x="3911600" y="6708775"/>
            <a:ext cx="61384" cy="44451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965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‹#›</a:t>
            </a:fld>
            <a:endParaRPr lang="en-US" altLang="zh-CN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275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zh-CN" altLang="en-US" dirty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774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1600" y="685800"/>
            <a:ext cx="11988800" cy="5638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CD1FF-A16E-49B3-8F16-FE88CFB1FFF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422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/>
            </a:lvl1pPr>
            <a:lvl2pPr marL="609600" indent="0">
              <a:buNone/>
              <a:defRPr sz="2400"/>
            </a:lvl2pPr>
            <a:lvl3pPr marL="1219200" indent="0">
              <a:buNone/>
              <a:defRPr sz="2135"/>
            </a:lvl3pPr>
            <a:lvl4pPr marL="1828800" indent="0">
              <a:buNone/>
              <a:defRPr sz="1865"/>
            </a:lvl4pPr>
            <a:lvl5pPr marL="2438400" indent="0">
              <a:buNone/>
              <a:defRPr sz="1865"/>
            </a:lvl5pPr>
            <a:lvl6pPr marL="3048000" indent="0">
              <a:buNone/>
              <a:defRPr sz="1865"/>
            </a:lvl6pPr>
            <a:lvl7pPr marL="3657600" indent="0">
              <a:buNone/>
              <a:defRPr sz="1865"/>
            </a:lvl7pPr>
            <a:lvl8pPr marL="4267200" indent="0">
              <a:buNone/>
              <a:defRPr sz="1865"/>
            </a:lvl8pPr>
            <a:lvl9pPr marL="4876800" indent="0">
              <a:buNone/>
              <a:defRPr sz="186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01435-D985-460A-9524-8F85E73F13D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4948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01600" y="762000"/>
            <a:ext cx="5842000" cy="5562600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46800" y="762000"/>
            <a:ext cx="5842000" cy="5562600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95C9F-6034-442D-886C-2C641C39C86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7602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E94C2-C9E1-4DD2-BAD1-D844449C9CB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5128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00E45-4194-4808-9468-8E1ADE46F9C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6447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9598E-8439-4C6B-A4AA-D5FA1497DE8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3666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E6108-5B90-4B22-84B6-DAF78C62AF0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5154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167D7-966D-45C6-A388-C306E1539A5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7103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" y="66676"/>
            <a:ext cx="9922933" cy="473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" y="685800"/>
            <a:ext cx="11988800" cy="5638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77001"/>
            <a:ext cx="2844800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 sz="1865">
                <a:effectLst/>
                <a:ea typeface="宋体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77001"/>
            <a:ext cx="3860800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865">
                <a:effectLst/>
                <a:ea typeface="宋体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77001"/>
            <a:ext cx="2844800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865">
                <a:effectLst/>
                <a:ea typeface="宋体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62597E-CBA9-4C2E-A164-30D1397B0B3A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101600" y="68263"/>
            <a:ext cx="10261600" cy="48101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32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" name="Picture 3" descr="C:\Documents and Settings\yang\桌面\未标题-2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21" y="67734"/>
            <a:ext cx="982980" cy="91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1102360"/>
            <a:ext cx="121920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Documents and Settings\yang\桌面\未标题-2.pn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69102" y="6096000"/>
            <a:ext cx="2079481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5622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5pPr>
      <a:lvl6pPr marL="609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6pPr>
      <a:lvl7pPr marL="1219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7pPr>
      <a:lvl8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8pPr>
      <a:lvl9pPr marL="2438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9pPr>
    </p:titleStyle>
    <p:bodyStyle>
      <a:lvl1pPr marL="457200" indent="-4572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•"/>
        <a:defRPr sz="4265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990600" indent="-3810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–"/>
        <a:defRPr sz="3735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2pPr>
      <a:lvl3pPr marL="1524000" indent="-3048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3pPr>
      <a:lvl4pPr marL="2133600" indent="-3048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–"/>
        <a:defRPr sz="2665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华文中宋" panose="02010600040101010101" pitchFamily="2" charset="-122"/>
        </a:defRPr>
      </a:lvl4pPr>
      <a:lvl5pPr marL="2743200" indent="-3048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»"/>
        <a:defRPr sz="2665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华文中宋" panose="02010600040101010101" pitchFamily="2" charset="-122"/>
        </a:defRPr>
      </a:lvl5pPr>
      <a:lvl6pPr marL="3352800" indent="-304800" algn="l" rtl="0" fontAlgn="base">
        <a:lnSpc>
          <a:spcPct val="110000"/>
        </a:lnSpc>
        <a:spcBef>
          <a:spcPct val="20000"/>
        </a:spcBef>
        <a:spcAft>
          <a:spcPct val="0"/>
        </a:spcAft>
        <a:buChar char="»"/>
        <a:defRPr sz="2665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华文中宋" panose="02010600040101010101" pitchFamily="2" charset="-122"/>
        </a:defRPr>
      </a:lvl6pPr>
      <a:lvl7pPr marL="3962400" indent="-304800" algn="l" rtl="0" fontAlgn="base">
        <a:lnSpc>
          <a:spcPct val="110000"/>
        </a:lnSpc>
        <a:spcBef>
          <a:spcPct val="20000"/>
        </a:spcBef>
        <a:spcAft>
          <a:spcPct val="0"/>
        </a:spcAft>
        <a:buChar char="»"/>
        <a:defRPr sz="2665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华文中宋" panose="02010600040101010101" pitchFamily="2" charset="-122"/>
        </a:defRPr>
      </a:lvl7pPr>
      <a:lvl8pPr marL="4572000" indent="-304800" algn="l" rtl="0" fontAlgn="base">
        <a:lnSpc>
          <a:spcPct val="110000"/>
        </a:lnSpc>
        <a:spcBef>
          <a:spcPct val="20000"/>
        </a:spcBef>
        <a:spcAft>
          <a:spcPct val="0"/>
        </a:spcAft>
        <a:buChar char="»"/>
        <a:defRPr sz="2665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华文中宋" panose="02010600040101010101" pitchFamily="2" charset="-122"/>
        </a:defRPr>
      </a:lvl8pPr>
      <a:lvl9pPr marL="5181600" indent="-304800" algn="l" rtl="0" fontAlgn="base">
        <a:lnSpc>
          <a:spcPct val="110000"/>
        </a:lnSpc>
        <a:spcBef>
          <a:spcPct val="20000"/>
        </a:spcBef>
        <a:spcAft>
          <a:spcPct val="0"/>
        </a:spcAft>
        <a:buChar char="»"/>
        <a:defRPr sz="2665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华文中宋" panose="02010600040101010101" pitchFamily="2" charset="-122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12" Type="http://schemas.openxmlformats.org/officeDocument/2006/relationships/image" Target="../media/image1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11" Type="http://schemas.openxmlformats.org/officeDocument/2006/relationships/image" Target="../media/image154.jpeg"/><Relationship Id="rId5" Type="http://schemas.openxmlformats.org/officeDocument/2006/relationships/image" Target="../media/image148.jpeg"/><Relationship Id="rId10" Type="http://schemas.openxmlformats.org/officeDocument/2006/relationships/image" Target="../media/image153.jpeg"/><Relationship Id="rId4" Type="http://schemas.openxmlformats.org/officeDocument/2006/relationships/image" Target="../media/image147.jpeg"/><Relationship Id="rId9" Type="http://schemas.openxmlformats.org/officeDocument/2006/relationships/image" Target="../media/image15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imgsa.baidu.com/timg?image&amp;quality=80&amp;size=b9999_10000&amp;sec=1594102913128&amp;di=431476b6b8d2137c20eaef7779a23437&amp;imgtype=0&amp;src=http%3A%2F%2Fimg.mp.itc.cn%2Fupload%2F20170503%2Fd2c81d1666d742b79ca3e9815691a7c0_t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57353"/>
            <a:ext cx="12192000" cy="564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1369629" y="2743200"/>
            <a:ext cx="852348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地下水的形成与保护</a:t>
            </a:r>
            <a:endParaRPr lang="en-US" altLang="zh-CN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 algn="ctr"/>
            <a:endParaRPr lang="en-US" altLang="zh-CN" sz="3600" dirty="0"/>
          </a:p>
          <a:p>
            <a:pPr algn="ctr"/>
            <a:r>
              <a:rPr lang="zh-CN" altLang="en-US" sz="3600" dirty="0">
                <a:solidFill>
                  <a:schemeClr val="bg1"/>
                </a:solidFill>
              </a:rPr>
              <a:t>尹立河 博士 研究员</a:t>
            </a:r>
            <a:endParaRPr lang="en-US" altLang="zh-CN" sz="3600" dirty="0">
              <a:solidFill>
                <a:schemeClr val="bg1"/>
              </a:solidFill>
            </a:endParaRPr>
          </a:p>
          <a:p>
            <a:pPr algn="ctr"/>
            <a:endParaRPr lang="en-US" altLang="zh-CN" sz="3600" dirty="0">
              <a:solidFill>
                <a:schemeClr val="bg1"/>
              </a:solidFill>
            </a:endParaRPr>
          </a:p>
          <a:p>
            <a:pPr algn="ctr"/>
            <a:r>
              <a:rPr lang="zh-CN" altLang="en-US" sz="3600" dirty="0">
                <a:solidFill>
                  <a:schemeClr val="bg1"/>
                </a:solidFill>
              </a:rPr>
              <a:t>中国地质调查局西安地质调查中心</a:t>
            </a:r>
          </a:p>
        </p:txBody>
      </p:sp>
    </p:spTree>
    <p:extLst>
      <p:ext uri="{BB962C8B-B14F-4D97-AF65-F5344CB8AC3E}">
        <p14:creationId xmlns:p14="http://schemas.microsoft.com/office/powerpoint/2010/main" xmlns="" val="872912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981691" y="254643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一、水与人的关系</a:t>
            </a:r>
          </a:p>
        </p:txBody>
      </p:sp>
      <p:sp>
        <p:nvSpPr>
          <p:cNvPr id="10" name="矩形 9"/>
          <p:cNvSpPr/>
          <p:nvPr/>
        </p:nvSpPr>
        <p:spPr>
          <a:xfrm>
            <a:off x="-381966" y="1148705"/>
            <a:ext cx="123733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由于人与水关系密切，很多古诗与水有关，如李白、白居易的诗。</a:t>
            </a:r>
          </a:p>
        </p:txBody>
      </p:sp>
      <p:pic>
        <p:nvPicPr>
          <p:cNvPr id="3074" name="Picture 2" descr="https://timgsa.baidu.com/timg?image&amp;quality=80&amp;size=b9999_10000&amp;sec=1594452497394&amp;di=75bee72ee990802634b8b1a7da406231&amp;imgtype=0&amp;src=http%3A%2F%2Fhuafans.dbankcloud.com%2Fpic%2F2016%2F09%2F21%2F85f549084fcaf1f5b482685eb8da2619_IMG_20160910_090623.jpg%3Fmode%3Ddownl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8713" y="2165878"/>
            <a:ext cx="5580659" cy="393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798286" y="1979702"/>
            <a:ext cx="449353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>
                <a:solidFill>
                  <a:srgbClr val="FF0000"/>
                </a:solidFill>
              </a:rPr>
              <a:t>《</a:t>
            </a:r>
            <a:r>
              <a:rPr lang="zh-CN" altLang="en-US" sz="2800" dirty="0">
                <a:solidFill>
                  <a:srgbClr val="FF0000"/>
                </a:solidFill>
              </a:rPr>
              <a:t>问淮水</a:t>
            </a:r>
            <a:r>
              <a:rPr lang="en-US" altLang="zh-CN" sz="2800" dirty="0">
                <a:solidFill>
                  <a:srgbClr val="FF0000"/>
                </a:solidFill>
              </a:rPr>
              <a:t>》</a:t>
            </a:r>
          </a:p>
          <a:p>
            <a:pPr algn="ctr">
              <a:lnSpc>
                <a:spcPct val="150000"/>
              </a:lnSpc>
            </a:pPr>
            <a:r>
              <a:rPr lang="zh-CN" altLang="en-US" sz="2800" dirty="0"/>
              <a:t>自嗟名利客，扰扰在人间。</a:t>
            </a:r>
            <a:endParaRPr lang="en-US" altLang="zh-CN" sz="2800" dirty="0"/>
          </a:p>
          <a:p>
            <a:pPr algn="ctr">
              <a:lnSpc>
                <a:spcPct val="150000"/>
              </a:lnSpc>
            </a:pPr>
            <a:r>
              <a:rPr lang="zh-CN" altLang="en-US" sz="2800" dirty="0"/>
              <a:t>何事长淮水，东流亦不闲？</a:t>
            </a:r>
          </a:p>
        </p:txBody>
      </p:sp>
      <p:pic>
        <p:nvPicPr>
          <p:cNvPr id="94210" name="Picture 2" descr="https://ss1.bdstatic.com/70cFuXSh_Q1YnxGkpoWK1HF6hhy/it/u=2993691262,3392185463&amp;fm=26&amp;gp=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6448" y="4000500"/>
            <a:ext cx="2667000" cy="2857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23873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63476" y="1529951"/>
            <a:ext cx="528658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水中要是有污染，如病原微生物、重金属和有机物等，就会危害健康。据报道，</a:t>
            </a:r>
            <a:r>
              <a:rPr lang="en-US" altLang="zh-CN" sz="3200" dirty="0"/>
              <a:t>80%</a:t>
            </a:r>
            <a:r>
              <a:rPr lang="zh-CN" altLang="en-US" sz="3200" dirty="0"/>
              <a:t>的疾病与水质不良</a:t>
            </a:r>
            <a:r>
              <a:rPr lang="zh-CN" altLang="en-US" sz="3200" dirty="0" smtClean="0"/>
              <a:t>有关，</a:t>
            </a:r>
            <a:r>
              <a:rPr lang="en-US" altLang="zh-CN" sz="3200" dirty="0" smtClean="0"/>
              <a:t>50</a:t>
            </a:r>
            <a:r>
              <a:rPr lang="zh-CN" altLang="en-US" sz="3200" dirty="0"/>
              <a:t>多种疾病与饮用不良水质有关。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981691" y="254643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一、水与人的关系</a:t>
            </a:r>
          </a:p>
        </p:txBody>
      </p:sp>
      <p:sp>
        <p:nvSpPr>
          <p:cNvPr id="3" name="十字箭头标注 2"/>
          <p:cNvSpPr/>
          <p:nvPr/>
        </p:nvSpPr>
        <p:spPr bwMode="auto">
          <a:xfrm>
            <a:off x="7043895" y="2176282"/>
            <a:ext cx="3895452" cy="3410479"/>
          </a:xfrm>
          <a:prstGeom prst="quadArrowCallou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喝不健康的水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558181" y="1529951"/>
            <a:ext cx="1107996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zh-CN" altLang="en-US" sz="3600" dirty="0"/>
              <a:t>癌症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272805" y="3373253"/>
            <a:ext cx="646331" cy="1200329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zh-CN" altLang="en-US" sz="3600" dirty="0"/>
              <a:t>结</a:t>
            </a:r>
            <a:endParaRPr lang="en-US" altLang="zh-CN" sz="3600" dirty="0"/>
          </a:p>
          <a:p>
            <a:r>
              <a:rPr lang="zh-CN" altLang="en-US" sz="3600" dirty="0"/>
              <a:t>石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514293" y="5586761"/>
            <a:ext cx="2954655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zh-CN" altLang="en-US" sz="3600" dirty="0"/>
              <a:t>心脑血管疾病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1035976" y="3214278"/>
            <a:ext cx="646331" cy="1200329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zh-CN" altLang="en-US" sz="3600" dirty="0"/>
              <a:t>肠</a:t>
            </a:r>
            <a:endParaRPr lang="en-US" altLang="zh-CN" sz="3600" dirty="0"/>
          </a:p>
          <a:p>
            <a:r>
              <a:rPr lang="zh-CN" altLang="en-US" sz="3600" dirty="0"/>
              <a:t>炎</a:t>
            </a:r>
          </a:p>
        </p:txBody>
      </p:sp>
    </p:spTree>
    <p:extLst>
      <p:ext uri="{BB962C8B-B14F-4D97-AF65-F5344CB8AC3E}">
        <p14:creationId xmlns:p14="http://schemas.microsoft.com/office/powerpoint/2010/main" xmlns="" val="15273495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216" y="1296364"/>
            <a:ext cx="5438595" cy="51738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4337" y="1732135"/>
            <a:ext cx="6231071" cy="39220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文本框 3"/>
          <p:cNvSpPr txBox="1"/>
          <p:nvPr/>
        </p:nvSpPr>
        <p:spPr>
          <a:xfrm>
            <a:off x="3981691" y="254643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一、水与人的关系</a:t>
            </a:r>
          </a:p>
        </p:txBody>
      </p:sp>
    </p:spTree>
    <p:extLst>
      <p:ext uri="{BB962C8B-B14F-4D97-AF65-F5344CB8AC3E}">
        <p14:creationId xmlns:p14="http://schemas.microsoft.com/office/powerpoint/2010/main" xmlns="" val="42451920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981691" y="254643"/>
            <a:ext cx="3272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二、水的形态</a:t>
            </a:r>
          </a:p>
        </p:txBody>
      </p:sp>
      <p:sp>
        <p:nvSpPr>
          <p:cNvPr id="6" name="矩形 5"/>
          <p:cNvSpPr/>
          <p:nvPr/>
        </p:nvSpPr>
        <p:spPr>
          <a:xfrm>
            <a:off x="689413" y="1290949"/>
            <a:ext cx="508691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200" b="1" dirty="0"/>
              <a:t>水的形态：</a:t>
            </a:r>
            <a:endParaRPr lang="en-US" altLang="zh-CN" sz="3200" b="1" dirty="0"/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   </a:t>
            </a:r>
            <a:r>
              <a:rPr lang="zh-CN" altLang="en-US" sz="3200" b="1" dirty="0">
                <a:latin typeface="DFKai-SB" panose="03000509000000000000" pitchFamily="65" charset="-120"/>
                <a:ea typeface="DFKai-SB" panose="03000509000000000000" pitchFamily="65" charset="-120"/>
              </a:rPr>
              <a:t>水有三种形态</a:t>
            </a:r>
            <a:r>
              <a:rPr lang="en-US" altLang="zh-CN" sz="3200" b="1" dirty="0">
                <a:latin typeface="DFKai-SB" panose="03000509000000000000" pitchFamily="65" charset="-120"/>
                <a:ea typeface="DFKai-SB" panose="03000509000000000000" pitchFamily="65" charset="-120"/>
              </a:rPr>
              <a:t>:</a:t>
            </a:r>
            <a:r>
              <a:rPr lang="zh-CN" altLang="en-US" sz="3200" b="1" dirty="0">
                <a:latin typeface="DFKai-SB" panose="03000509000000000000" pitchFamily="65" charset="-120"/>
                <a:ea typeface="DFKai-SB" panose="03000509000000000000" pitchFamily="65" charset="-120"/>
              </a:rPr>
              <a:t>气态、液态、</a:t>
            </a:r>
            <a:r>
              <a:rPr lang="zh-CN" altLang="en-US" sz="3200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固态。 </a:t>
            </a:r>
            <a:r>
              <a:rPr lang="zh-CN" altLang="en-US" sz="3200" b="1" dirty="0">
                <a:latin typeface="DFKai-SB" panose="03000509000000000000" pitchFamily="65" charset="-120"/>
                <a:ea typeface="DFKai-SB" panose="03000509000000000000" pitchFamily="65" charset="-120"/>
              </a:rPr>
              <a:t>温度在</a:t>
            </a:r>
            <a:r>
              <a:rPr lang="en-US" altLang="zh-CN" sz="3200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100</a:t>
            </a:r>
            <a:r>
              <a:rPr lang="zh-CN" altLang="en-US" sz="3200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℃以上</a:t>
            </a:r>
            <a:r>
              <a:rPr lang="zh-CN" altLang="en-US" sz="3200" b="1" dirty="0">
                <a:latin typeface="DFKai-SB" panose="03000509000000000000" pitchFamily="65" charset="-120"/>
                <a:ea typeface="DFKai-SB" panose="03000509000000000000" pitchFamily="65" charset="-120"/>
              </a:rPr>
              <a:t>是气体</a:t>
            </a:r>
            <a:r>
              <a:rPr lang="zh-CN" altLang="en-US" sz="3200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、</a:t>
            </a:r>
            <a:r>
              <a:rPr lang="en-US" altLang="zh-CN" sz="3200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0</a:t>
            </a:r>
            <a:r>
              <a:rPr lang="en-US" altLang="zh-CN" sz="3200" b="1" dirty="0" smtClean="0"/>
              <a:t>~</a:t>
            </a:r>
            <a:r>
              <a:rPr lang="en-US" altLang="zh-CN" sz="3200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100</a:t>
            </a:r>
            <a:r>
              <a:rPr lang="zh-CN" altLang="en-US" sz="3200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℃</a:t>
            </a:r>
            <a:r>
              <a:rPr lang="zh-CN" altLang="en-US" sz="3200" b="1" dirty="0">
                <a:latin typeface="DFKai-SB" panose="03000509000000000000" pitchFamily="65" charset="-120"/>
                <a:ea typeface="DFKai-SB" panose="03000509000000000000" pitchFamily="65" charset="-120"/>
              </a:rPr>
              <a:t>是液体、</a:t>
            </a:r>
            <a:r>
              <a:rPr lang="en-US" altLang="zh-CN" sz="3200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0</a:t>
            </a:r>
            <a:r>
              <a:rPr lang="zh-CN" altLang="en-US" sz="3200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℃</a:t>
            </a:r>
            <a:r>
              <a:rPr lang="zh-CN" altLang="en-US" sz="3200" b="1" dirty="0">
                <a:latin typeface="DFKai-SB" panose="03000509000000000000" pitchFamily="65" charset="-120"/>
                <a:ea typeface="DFKai-SB" panose="03000509000000000000" pitchFamily="65" charset="-120"/>
              </a:rPr>
              <a:t>以下是固体。</a:t>
            </a:r>
          </a:p>
        </p:txBody>
      </p:sp>
      <p:sp>
        <p:nvSpPr>
          <p:cNvPr id="3" name="云形标注 2"/>
          <p:cNvSpPr/>
          <p:nvPr/>
        </p:nvSpPr>
        <p:spPr bwMode="auto">
          <a:xfrm>
            <a:off x="7693038" y="1758461"/>
            <a:ext cx="2293034" cy="1012874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气态水</a:t>
            </a:r>
          </a:p>
        </p:txBody>
      </p:sp>
      <p:sp>
        <p:nvSpPr>
          <p:cNvPr id="7" name="云形标注 6"/>
          <p:cNvSpPr/>
          <p:nvPr/>
        </p:nvSpPr>
        <p:spPr bwMode="auto">
          <a:xfrm>
            <a:off x="9674239" y="4288348"/>
            <a:ext cx="2293034" cy="1012874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固态水</a:t>
            </a:r>
          </a:p>
        </p:txBody>
      </p:sp>
      <p:sp>
        <p:nvSpPr>
          <p:cNvPr id="8" name="云形标注 7"/>
          <p:cNvSpPr/>
          <p:nvPr/>
        </p:nvSpPr>
        <p:spPr bwMode="auto">
          <a:xfrm>
            <a:off x="5617716" y="4177140"/>
            <a:ext cx="2293034" cy="1012874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液态水</a:t>
            </a:r>
          </a:p>
        </p:txBody>
      </p:sp>
      <p:sp>
        <p:nvSpPr>
          <p:cNvPr id="9" name="燕尾形箭头 8"/>
          <p:cNvSpPr/>
          <p:nvPr/>
        </p:nvSpPr>
        <p:spPr bwMode="auto">
          <a:xfrm rot="7668876">
            <a:off x="6591375" y="3179965"/>
            <a:ext cx="1800664" cy="492369"/>
          </a:xfrm>
          <a:prstGeom prst="notchedRightArrow">
            <a:avLst>
              <a:gd name="adj1" fmla="val 50000"/>
              <a:gd name="adj2" fmla="val 8714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i="0" u="none" strike="noStrike" normalizeH="0" baseline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燕尾形箭头 9"/>
          <p:cNvSpPr/>
          <p:nvPr/>
        </p:nvSpPr>
        <p:spPr bwMode="auto">
          <a:xfrm rot="14703192">
            <a:off x="9097800" y="3239521"/>
            <a:ext cx="1800664" cy="492369"/>
          </a:xfrm>
          <a:prstGeom prst="notchedRightArrow">
            <a:avLst>
              <a:gd name="adj1" fmla="val 50000"/>
              <a:gd name="adj2" fmla="val 8714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i="0" u="none" strike="noStrike" normalizeH="0" baseline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燕尾形箭头 10"/>
          <p:cNvSpPr/>
          <p:nvPr/>
        </p:nvSpPr>
        <p:spPr bwMode="auto">
          <a:xfrm>
            <a:off x="7873575" y="4501019"/>
            <a:ext cx="1800664" cy="492369"/>
          </a:xfrm>
          <a:prstGeom prst="notchedRightArrow">
            <a:avLst>
              <a:gd name="adj1" fmla="val 50000"/>
              <a:gd name="adj2" fmla="val 8714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i="0" u="none" strike="noStrike" normalizeH="0" baseline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8160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timgsa.baidu.com/timg?image&amp;quality=80&amp;size=b9999_10000&amp;sec=1594119840000&amp;di=67fe5112feeceb71721f03d3d462afcb&amp;imgtype=0&amp;src=http%3A%2F%2Fimgs.b2q.com%2FProducts%2FDetails%2F296554%2FwKhQwFexkNuEQ4REAAAAACd0gqE75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30" y="3463761"/>
            <a:ext cx="2937622" cy="309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9598" y="1257300"/>
            <a:ext cx="3412601" cy="227279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9599" y="3651775"/>
            <a:ext cx="6497446" cy="2550673"/>
          </a:xfrm>
          <a:prstGeom prst="rect">
            <a:avLst/>
          </a:prstGeom>
        </p:spPr>
      </p:pic>
      <p:pic>
        <p:nvPicPr>
          <p:cNvPr id="34820" name="Picture 4" descr="https://timgsa.baidu.com/timg?image&amp;quality=80&amp;size=b9999_10000&amp;sec=1594120084236&amp;di=1d293f7e5811e6d6131d79eee4472c88&amp;imgtype=0&amp;src=http%3A%2F%2Fwww.5ilsls.com%2Fueditor%2Fphp%2Fupload%2Fimage%2F20170429%2F14934486771539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0322" y="1257300"/>
            <a:ext cx="3309691" cy="22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3981691" y="254643"/>
            <a:ext cx="3272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二、水的形态</a:t>
            </a:r>
          </a:p>
        </p:txBody>
      </p:sp>
      <p:sp>
        <p:nvSpPr>
          <p:cNvPr id="3" name="矩形 2"/>
          <p:cNvSpPr/>
          <p:nvPr/>
        </p:nvSpPr>
        <p:spPr>
          <a:xfrm>
            <a:off x="51119" y="1155437"/>
            <a:ext cx="43684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液态水包括：</a:t>
            </a:r>
            <a:endParaRPr lang="en-US" altLang="zh-CN" sz="3200" dirty="0"/>
          </a:p>
          <a:p>
            <a:pPr>
              <a:lnSpc>
                <a:spcPct val="150000"/>
              </a:lnSpc>
            </a:pPr>
            <a:r>
              <a:rPr lang="zh-CN" altLang="en-US" sz="3200" dirty="0"/>
              <a:t>      河水、湖水、海水、地下水。</a:t>
            </a:r>
          </a:p>
        </p:txBody>
      </p:sp>
    </p:spTree>
    <p:extLst>
      <p:ext uri="{BB962C8B-B14F-4D97-AF65-F5344CB8AC3E}">
        <p14:creationId xmlns:p14="http://schemas.microsoft.com/office/powerpoint/2010/main" xmlns="" val="34386769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981691" y="254643"/>
            <a:ext cx="3272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二、水的形态</a:t>
            </a:r>
          </a:p>
        </p:txBody>
      </p:sp>
      <p:sp>
        <p:nvSpPr>
          <p:cNvPr id="3" name="矩形 2"/>
          <p:cNvSpPr/>
          <p:nvPr/>
        </p:nvSpPr>
        <p:spPr>
          <a:xfrm>
            <a:off x="51119" y="1155437"/>
            <a:ext cx="119286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  液态</a:t>
            </a:r>
            <a:r>
              <a:rPr lang="zh-CN" altLang="en-US" sz="3200" dirty="0" smtClean="0"/>
              <a:t>水的</a:t>
            </a:r>
            <a:r>
              <a:rPr lang="zh-CN" altLang="en-US" sz="3200" dirty="0"/>
              <a:t>密度在</a:t>
            </a:r>
            <a:r>
              <a:rPr lang="en-US" altLang="zh-CN" sz="3200" dirty="0"/>
              <a:t>3.98℃</a:t>
            </a:r>
            <a:r>
              <a:rPr lang="zh-CN" altLang="en-US" sz="3200" dirty="0"/>
              <a:t>时最大，为</a:t>
            </a:r>
            <a:r>
              <a:rPr lang="en-US" altLang="zh-CN" sz="3200" dirty="0"/>
              <a:t>1×10³kg/m³</a:t>
            </a:r>
            <a:r>
              <a:rPr lang="zh-CN" altLang="en-US" sz="3200" dirty="0"/>
              <a:t>。温度高于</a:t>
            </a:r>
            <a:r>
              <a:rPr lang="en-US" altLang="zh-CN" sz="3200" dirty="0"/>
              <a:t>3.98℃</a:t>
            </a:r>
            <a:r>
              <a:rPr lang="zh-CN" altLang="en-US" sz="3200" dirty="0"/>
              <a:t>时，水的密度随温度升高而减小。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599" y="2918005"/>
            <a:ext cx="3590173" cy="3512916"/>
          </a:xfrm>
          <a:prstGeom prst="rect">
            <a:avLst/>
          </a:prstGeom>
        </p:spPr>
      </p:pic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67249470"/>
              </p:ext>
            </p:extLst>
          </p:nvPr>
        </p:nvGraphicFramePr>
        <p:xfrm>
          <a:off x="2393326" y="2725097"/>
          <a:ext cx="8415617" cy="4076344"/>
        </p:xfrm>
        <a:graphic>
          <a:graphicData uri="http://schemas.openxmlformats.org/drawingml/2006/table">
            <a:tbl>
              <a:tblPr firstRow="1" firstCol="1" bandRow="1">
                <a:tableStyleId>{18603FDC-E32A-4AB5-989C-0864C3EAD2B8}</a:tableStyleId>
              </a:tblPr>
              <a:tblGrid>
                <a:gridCol w="12398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756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398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144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2363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2216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271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温度</a:t>
                      </a:r>
                      <a:endParaRPr lang="en-US" altLang="zh-CN" sz="18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（℃）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水的密度（</a:t>
                      </a:r>
                      <a:r>
                        <a:rPr lang="en-US" sz="1800" kern="100" dirty="0">
                          <a:effectLst/>
                        </a:rPr>
                        <a:t>g/cm</a:t>
                      </a:r>
                      <a:r>
                        <a:rPr lang="zh-CN" sz="1800" kern="100" dirty="0">
                          <a:effectLst/>
                        </a:rPr>
                        <a:t>³）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温度</a:t>
                      </a:r>
                      <a:endParaRPr lang="en-US" altLang="zh-CN" sz="18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（℃）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水的密度（</a:t>
                      </a:r>
                      <a:r>
                        <a:rPr lang="en-US" sz="1800" kern="100" dirty="0">
                          <a:effectLst/>
                        </a:rPr>
                        <a:t>g/cm</a:t>
                      </a:r>
                      <a:r>
                        <a:rPr lang="zh-CN" sz="1800" kern="100" dirty="0">
                          <a:effectLst/>
                        </a:rPr>
                        <a:t>³）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温度</a:t>
                      </a:r>
                      <a:endParaRPr lang="en-US" altLang="zh-CN" sz="18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（℃）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</a:rPr>
                        <a:t>水的密度（</a:t>
                      </a:r>
                      <a:r>
                        <a:rPr lang="en-US" sz="1800" kern="100">
                          <a:effectLst/>
                        </a:rPr>
                        <a:t>g/cm</a:t>
                      </a:r>
                      <a:r>
                        <a:rPr lang="zh-CN" sz="1800" kern="100">
                          <a:effectLst/>
                        </a:rPr>
                        <a:t>³）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35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4.0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1.0000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15.0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0.9991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26.0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0.9968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35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5.0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1.0000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16.0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0.9989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27.0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0.9965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35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6.0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0.9999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17.0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0.9988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28.0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0.9962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35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7.0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0.9999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18.0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0.9986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29.0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0.9959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35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8.0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0.9999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19.0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0.9984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30.0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0.9957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35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9.0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0.9998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20.0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0.9982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31.0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0.9953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35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10.0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0.9997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21.0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0.9980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32.0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0.9950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35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11.0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0.9996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22.0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0.9978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33.0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0.9947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135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12.0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0.9995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23.0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0.9975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34.0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0.9944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135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13.0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0.9994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24.0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0.9973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35.0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0.9940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135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14.0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0.9992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25.0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0.9970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36.0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0.9937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266323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353"/>
          <a:stretch/>
        </p:blipFill>
        <p:spPr>
          <a:xfrm>
            <a:off x="6708429" y="1374280"/>
            <a:ext cx="3333244" cy="2435351"/>
          </a:xfrm>
          <a:prstGeom prst="rect">
            <a:avLst/>
          </a:prstGeom>
        </p:spPr>
      </p:pic>
      <p:pic>
        <p:nvPicPr>
          <p:cNvPr id="41986" name="Picture 2" descr="https://timgsa.baidu.com/timg?image&amp;quality=80&amp;size=b9999_10000&amp;sec=1594107815957&amp;di=b03171c15ae745605a000dbcfe012637&amp;imgtype=0&amp;src=http%3A%2F%2Fgb.cri.cn%2Fmmsource%2Fimages%2F2010%2F08%2F04%2Fnz100804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8429" y="3799240"/>
            <a:ext cx="3333243" cy="243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3981691" y="254643"/>
            <a:ext cx="3272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二、水的形态</a:t>
            </a:r>
          </a:p>
        </p:txBody>
      </p:sp>
      <p:sp>
        <p:nvSpPr>
          <p:cNvPr id="2" name="矩形 1"/>
          <p:cNvSpPr/>
          <p:nvPr/>
        </p:nvSpPr>
        <p:spPr>
          <a:xfrm>
            <a:off x="659138" y="1374280"/>
            <a:ext cx="48013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固态水</a:t>
            </a:r>
            <a:r>
              <a:rPr lang="zh-CN" altLang="en-US" sz="36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包括：冰或者雪</a:t>
            </a:r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103"/>
          <a:stretch/>
        </p:blipFill>
        <p:spPr>
          <a:xfrm>
            <a:off x="463521" y="2447779"/>
            <a:ext cx="5837448" cy="3673092"/>
          </a:xfrm>
          <a:prstGeom prst="rect">
            <a:avLst/>
          </a:prstGeom>
        </p:spPr>
      </p:pic>
      <p:sp>
        <p:nvSpPr>
          <p:cNvPr id="4" name="云形标注 3"/>
          <p:cNvSpPr/>
          <p:nvPr/>
        </p:nvSpPr>
        <p:spPr bwMode="auto">
          <a:xfrm>
            <a:off x="353583" y="2208628"/>
            <a:ext cx="3628108" cy="1856935"/>
          </a:xfrm>
          <a:prstGeom prst="cloudCallout">
            <a:avLst>
              <a:gd name="adj1" fmla="val 27635"/>
              <a:gd name="adj2" fmla="val 67045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为什么冰会浮在水上呢？</a:t>
            </a:r>
          </a:p>
        </p:txBody>
      </p:sp>
    </p:spTree>
    <p:extLst>
      <p:ext uri="{BB962C8B-B14F-4D97-AF65-F5344CB8AC3E}">
        <p14:creationId xmlns:p14="http://schemas.microsoft.com/office/powerpoint/2010/main" xmlns="" val="15344695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timgsa.baidu.com/timg?image&amp;quality=80&amp;size=b9999_10000&amp;sec=1594120336708&amp;di=9784d3b7a7812051c4dafbe8cb2e6204&amp;imgtype=0&amp;src=http%3A%2F%2Fimg.pconline.com.cn%2Fimages%2Fupload%2Fupc%2Ftx%2Fphotoblog%2F1008%2F05%2Fc3%2F4749825_4749825_1281012032390_mthum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299" y="1381125"/>
            <a:ext cx="5283201" cy="352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/>
          <a:srcRect r="8930" b="13011"/>
          <a:stretch/>
        </p:blipFill>
        <p:spPr>
          <a:xfrm>
            <a:off x="5668861" y="1381125"/>
            <a:ext cx="5834450" cy="352213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81691" y="254643"/>
            <a:ext cx="3272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二、水的形态</a:t>
            </a:r>
          </a:p>
        </p:txBody>
      </p:sp>
      <p:sp>
        <p:nvSpPr>
          <p:cNvPr id="4" name="矩形 3"/>
          <p:cNvSpPr/>
          <p:nvPr/>
        </p:nvSpPr>
        <p:spPr>
          <a:xfrm>
            <a:off x="0" y="4758035"/>
            <a:ext cx="114935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  气态水：地球大气中也存在水分。我们能感觉到空气湿润或干燥，天气预报中说的“湿度”与空气中所含水分多少有关。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94481" y="1381125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>
                <a:solidFill>
                  <a:srgbClr val="FFFF00"/>
                </a:solidFill>
              </a:rPr>
              <a:t>云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765799" y="1381125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>
                <a:solidFill>
                  <a:srgbClr val="FFFF00"/>
                </a:solidFill>
              </a:rPr>
              <a:t>雾</a:t>
            </a:r>
          </a:p>
        </p:txBody>
      </p:sp>
    </p:spTree>
    <p:extLst>
      <p:ext uri="{BB962C8B-B14F-4D97-AF65-F5344CB8AC3E}">
        <p14:creationId xmlns:p14="http://schemas.microsoft.com/office/powerpoint/2010/main" xmlns="" val="39432619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981691" y="254643"/>
            <a:ext cx="3272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二、水的形态</a:t>
            </a:r>
          </a:p>
        </p:txBody>
      </p:sp>
      <p:sp>
        <p:nvSpPr>
          <p:cNvPr id="4" name="矩形 3"/>
          <p:cNvSpPr/>
          <p:nvPr/>
        </p:nvSpPr>
        <p:spPr>
          <a:xfrm>
            <a:off x="185195" y="1331929"/>
            <a:ext cx="11493500" cy="1477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温度与水的关系：在标准大气压下，冰水混合物的温度定为</a:t>
            </a:r>
            <a:r>
              <a:rPr lang="en-US" altLang="zh-CN" sz="3200" dirty="0" smtClean="0"/>
              <a:t>0</a:t>
            </a:r>
            <a:r>
              <a:rPr lang="zh-CN" altLang="en-US" sz="3200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℃ </a:t>
            </a:r>
            <a:r>
              <a:rPr lang="zh-CN" altLang="en-US" sz="3200" dirty="0" smtClean="0"/>
              <a:t>，</a:t>
            </a:r>
            <a:r>
              <a:rPr lang="zh-CN" altLang="en-US" sz="3200" dirty="0"/>
              <a:t>水的沸点定为</a:t>
            </a:r>
            <a:r>
              <a:rPr lang="en-US" altLang="zh-CN" sz="3200" dirty="0" smtClean="0"/>
              <a:t>100</a:t>
            </a:r>
            <a:r>
              <a:rPr lang="zh-CN" altLang="en-US" sz="3200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℃ </a:t>
            </a:r>
            <a:r>
              <a:rPr lang="zh-CN" altLang="en-US" sz="3200" dirty="0" smtClean="0"/>
              <a:t>。</a:t>
            </a:r>
            <a:endParaRPr lang="zh-CN" altLang="en-US" sz="32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067" y="3096227"/>
            <a:ext cx="2691255" cy="2691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3741" y="2969228"/>
            <a:ext cx="3976481" cy="265098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3207" y="2330439"/>
            <a:ext cx="3634772" cy="363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17940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timgsa.baidu.com/timg?image&amp;quality=80&amp;size=b9999_10000&amp;sec=1594122020162&amp;di=3fca57b8ebb6f354e8046ba57b7ffce3&amp;imgtype=0&amp;src=http%3A%2F%2Fgss0.baidu.com%2F94o3dSag_xI4khGko9WTAnF6hhy%2Fzhidao%2Fpic%2Fitem%2F1f178a82b9014a909ecfe0a4a0773912b31bee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87" r="1222"/>
          <a:stretch/>
        </p:blipFill>
        <p:spPr bwMode="auto">
          <a:xfrm>
            <a:off x="658854" y="3028303"/>
            <a:ext cx="10874291" cy="30641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3981691" y="254643"/>
            <a:ext cx="3272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二、水的形态</a:t>
            </a:r>
          </a:p>
        </p:txBody>
      </p:sp>
      <p:sp>
        <p:nvSpPr>
          <p:cNvPr id="2" name="矩形 1"/>
          <p:cNvSpPr/>
          <p:nvPr/>
        </p:nvSpPr>
        <p:spPr>
          <a:xfrm>
            <a:off x="289368" y="1346879"/>
            <a:ext cx="119026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 地球上总的水体积为</a:t>
            </a:r>
            <a:r>
              <a:rPr lang="en-US" altLang="zh-CN" sz="3200" dirty="0"/>
              <a:t>14</a:t>
            </a:r>
            <a:r>
              <a:rPr lang="zh-CN" altLang="en-US" sz="3200" dirty="0"/>
              <a:t>亿立方千米，只有</a:t>
            </a:r>
            <a:r>
              <a:rPr lang="en-US" altLang="zh-CN" sz="3200" dirty="0"/>
              <a:t>2.6%</a:t>
            </a:r>
            <a:r>
              <a:rPr lang="zh-CN" altLang="en-US" sz="3200" dirty="0"/>
              <a:t>是淡水，大部分以永久性冰或雪的形式封存于南极洲和格陵兰岛。</a:t>
            </a:r>
          </a:p>
        </p:txBody>
      </p:sp>
    </p:spTree>
    <p:extLst>
      <p:ext uri="{BB962C8B-B14F-4D97-AF65-F5344CB8AC3E}">
        <p14:creationId xmlns:p14="http://schemas.microsoft.com/office/powerpoint/2010/main" xmlns="" val="9002022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489103" y="381643"/>
            <a:ext cx="1213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目录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065D1453-C47F-49C2-95CE-AE480824F194}"/>
              </a:ext>
            </a:extLst>
          </p:cNvPr>
          <p:cNvGrpSpPr/>
          <p:nvPr/>
        </p:nvGrpSpPr>
        <p:grpSpPr>
          <a:xfrm>
            <a:off x="2025891" y="1599557"/>
            <a:ext cx="5827259" cy="2214128"/>
            <a:chOff x="2025891" y="1599557"/>
            <a:chExt cx="5827259" cy="2214128"/>
          </a:xfrm>
        </p:grpSpPr>
        <p:sp>
          <p:nvSpPr>
            <p:cNvPr id="2" name="文本框 1">
              <a:extLst>
                <a:ext uri="{FF2B5EF4-FFF2-40B4-BE49-F238E27FC236}">
                  <a16:creationId xmlns="" xmlns:a16="http://schemas.microsoft.com/office/drawing/2014/main" id="{5333ABDB-2058-477A-94E6-442843BFE88D}"/>
                </a:ext>
              </a:extLst>
            </p:cNvPr>
            <p:cNvSpPr txBox="1"/>
            <p:nvPr/>
          </p:nvSpPr>
          <p:spPr>
            <a:xfrm>
              <a:off x="2025891" y="1599557"/>
              <a:ext cx="42883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一、水与人的关系</a:t>
              </a:r>
            </a:p>
          </p:txBody>
        </p:sp>
        <p:sp>
          <p:nvSpPr>
            <p:cNvPr id="3" name="文本框 2">
              <a:extLst>
                <a:ext uri="{FF2B5EF4-FFF2-40B4-BE49-F238E27FC236}">
                  <a16:creationId xmlns="" xmlns:a16="http://schemas.microsoft.com/office/drawing/2014/main" id="{7F59EAAB-CD2C-4722-A8D0-F4D1D7C2F43A}"/>
                </a:ext>
              </a:extLst>
            </p:cNvPr>
            <p:cNvSpPr txBox="1"/>
            <p:nvPr/>
          </p:nvSpPr>
          <p:spPr>
            <a:xfrm>
              <a:off x="2025891" y="2397913"/>
              <a:ext cx="32720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二、水的形态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="" xmlns:a16="http://schemas.microsoft.com/office/drawing/2014/main" id="{2076DEEF-8CAA-44B7-8F4D-51D050C4D1CB}"/>
                </a:ext>
              </a:extLst>
            </p:cNvPr>
            <p:cNvSpPr txBox="1"/>
            <p:nvPr/>
          </p:nvSpPr>
          <p:spPr>
            <a:xfrm>
              <a:off x="2025891" y="3105799"/>
              <a:ext cx="58272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三、地下水的形成与特点</a:t>
              </a: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A351905F-5A25-4548-8340-A3EA71077594}"/>
              </a:ext>
            </a:extLst>
          </p:cNvPr>
          <p:cNvSpPr txBox="1"/>
          <p:nvPr/>
        </p:nvSpPr>
        <p:spPr>
          <a:xfrm>
            <a:off x="2025891" y="3813685"/>
            <a:ext cx="4301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四、地下水的流动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12879FA9-10EE-49BD-94A4-D7A4C5BFF8C4}"/>
              </a:ext>
            </a:extLst>
          </p:cNvPr>
          <p:cNvSpPr txBox="1"/>
          <p:nvPr/>
        </p:nvSpPr>
        <p:spPr>
          <a:xfrm>
            <a:off x="2025891" y="4612041"/>
            <a:ext cx="5330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五、</a:t>
            </a:r>
            <a:r>
              <a:rPr lang="zh-CN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地下水的开发利用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EE3763BE-2ADF-40A2-8C8E-C03CD853D8A3}"/>
              </a:ext>
            </a:extLst>
          </p:cNvPr>
          <p:cNvSpPr txBox="1"/>
          <p:nvPr/>
        </p:nvSpPr>
        <p:spPr>
          <a:xfrm>
            <a:off x="2025891" y="5319927"/>
            <a:ext cx="6873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六、</a:t>
            </a:r>
            <a:r>
              <a:rPr lang="zh-CN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地下水的寻找与节约利用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5662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5464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三、地下水的形成与特点</a:t>
            </a:r>
          </a:p>
        </p:txBody>
      </p:sp>
      <p:sp>
        <p:nvSpPr>
          <p:cNvPr id="3" name="矩形 2"/>
          <p:cNvSpPr/>
          <p:nvPr/>
        </p:nvSpPr>
        <p:spPr>
          <a:xfrm>
            <a:off x="112542" y="1531961"/>
            <a:ext cx="52094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地下水：是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指地面以下岩石空隙中的水。地下水</a:t>
            </a:r>
            <a:r>
              <a:rPr lang="zh-CN" altLang="en-US" sz="3200" b="0" i="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从哪儿来的呢？地下水不像河流、湖泊、大海那样直接暴露在外，而是藏在地表以下，我们平时看不到。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9468" y="1531961"/>
            <a:ext cx="6982532" cy="43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23096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55507" y="1387360"/>
            <a:ext cx="1093932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  地面以下是土壤和岩石，哪儿有地下水呢？其实，大部分地下水储存在土壤和岩石的孔隙、裂隙之中，补给的来源包括：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371600" lvl="2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降雨的入渗补给、河水入渗补给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371600" lvl="2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渠系入渗补给、灌溉水入渗补给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371600" lvl="2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人工补给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0" y="25464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三、地下水的形成与特点</a:t>
            </a:r>
          </a:p>
        </p:txBody>
      </p:sp>
    </p:spTree>
    <p:extLst>
      <p:ext uri="{BB962C8B-B14F-4D97-AF65-F5344CB8AC3E}">
        <p14:creationId xmlns:p14="http://schemas.microsoft.com/office/powerpoint/2010/main" xmlns="" val="8693762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7711" y="1331089"/>
            <a:ext cx="40511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其实，大部分地下水来源于降雨的入渗补给，降雨到达地表后，沿孔隙入渗，最终到达地下水水面。</a:t>
            </a:r>
          </a:p>
        </p:txBody>
      </p:sp>
      <p:pic>
        <p:nvPicPr>
          <p:cNvPr id="6" name="Picture 2" descr="https://timgsa.baidu.com/timg?image&amp;quality=80&amp;size=b9999_10000&amp;sec=1594124910915&amp;di=5845911b081dc38bc771813eef3d67e4&amp;imgtype=0&amp;src=http%3A%2F%2Fwww.xinhuanet.com%2Fphoto%2F2020-07%2F06%2F1126203607_15940439588661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783"/>
          <a:stretch/>
        </p:blipFill>
        <p:spPr bwMode="auto">
          <a:xfrm>
            <a:off x="4460488" y="3116846"/>
            <a:ext cx="5590101" cy="298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timgsa.baidu.com/timg?image&amp;quality=80&amp;size=b9999_10000&amp;sec=1594360676015&amp;di=d51cb55d3272123d7f7aae1018683e57&amp;imgtype=0&amp;src=http%3A%2F%2Fwww.pep.com.cn%2Fgzdl%2Frjbgzdl%2Frjgzdlwd%2F201008%2FW0201008274257718481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675"/>
          <a:stretch/>
        </p:blipFill>
        <p:spPr bwMode="auto">
          <a:xfrm>
            <a:off x="4907089" y="1331089"/>
            <a:ext cx="5143500" cy="178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7788431" y="1331089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降雨入渗补给地下水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0" y="25464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三、地下水的形成与特点</a:t>
            </a:r>
          </a:p>
        </p:txBody>
      </p:sp>
    </p:spTree>
    <p:extLst>
      <p:ext uri="{BB962C8B-B14F-4D97-AF65-F5344CB8AC3E}">
        <p14:creationId xmlns:p14="http://schemas.microsoft.com/office/powerpoint/2010/main" xmlns="" val="38268989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s://timgsa.baidu.com/timg?image&amp;quality=80&amp;size=b9999_10000&amp;sec=1594124997995&amp;di=1babbfd1d9d0d479927bd88aafdcbe46&amp;imgtype=0&amp;src=http%3A%2F%2Fimg.mp.itc.cn%2Fupload%2F20170413%2Fa20013bf239e4f6caf050e61cb578879_th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2426" y="2002419"/>
            <a:ext cx="5950170" cy="396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timgsa.baidu.com/timg?image&amp;quality=80&amp;size=b9999_10000&amp;sec=1594125093588&amp;di=7895f7bd4d052336289eddf96b1517d4&amp;imgtype=0&amp;src=http%3A%2F%2Fimg3.imgtn.bdimg.com%2Fit%2Fu%3D3556035308%2C1254478690%26fm%3D214%26gp%3D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3030"/>
          <a:stretch/>
        </p:blipFill>
        <p:spPr bwMode="auto">
          <a:xfrm>
            <a:off x="655075" y="2002419"/>
            <a:ext cx="3692375" cy="381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0" y="25464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三、地下水的形成与特点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1124683"/>
            <a:ext cx="11915335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土壤中的空隙</a:t>
            </a:r>
          </a:p>
        </p:txBody>
      </p:sp>
    </p:spTree>
    <p:extLst>
      <p:ext uri="{BB962C8B-B14F-4D97-AF65-F5344CB8AC3E}">
        <p14:creationId xmlns:p14="http://schemas.microsoft.com/office/powerpoint/2010/main" xmlns="" val="1159043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timgsa.baidu.com/timg?image&amp;quality=80&amp;size=b9999_10000&amp;sec=1594126112767&amp;di=6bfba56a01b9b4107568355686dcc4ba&amp;imgtype=0&amp;src=http%3A%2F%2Fbjbiopute.cn%2Fueditor%2Fphp%2Fupload%2Fimage%2F20170105%2F14835993033492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886" r="34315"/>
          <a:stretch/>
        </p:blipFill>
        <p:spPr bwMode="auto">
          <a:xfrm>
            <a:off x="304511" y="1551008"/>
            <a:ext cx="6002587" cy="237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6400800" y="1576416"/>
            <a:ext cx="5410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/>
              <a:t>     一般</a:t>
            </a:r>
            <a:r>
              <a:rPr lang="zh-CN" altLang="en-US" sz="3200" dirty="0"/>
              <a:t>粗砂土</a:t>
            </a:r>
            <a:r>
              <a:rPr lang="zh-CN" altLang="en-US" sz="3200" dirty="0" smtClean="0"/>
              <a:t>孔隙</a:t>
            </a:r>
            <a:r>
              <a:rPr lang="en-US" altLang="zh-CN" sz="3200" dirty="0" smtClean="0"/>
              <a:t>33~35</a:t>
            </a:r>
            <a:r>
              <a:rPr lang="en-US" altLang="zh-CN" sz="3200" dirty="0"/>
              <a:t>%,</a:t>
            </a:r>
            <a:r>
              <a:rPr lang="zh-CN" altLang="en-US" sz="3200" dirty="0"/>
              <a:t>大孔隙较多。粘质土</a:t>
            </a:r>
            <a:r>
              <a:rPr lang="zh-CN" altLang="en-US" sz="3200" dirty="0" smtClean="0"/>
              <a:t>孔隙为</a:t>
            </a:r>
            <a:r>
              <a:rPr lang="en-US" altLang="zh-CN" sz="3200" dirty="0" smtClean="0"/>
              <a:t>45%~</a:t>
            </a:r>
            <a:r>
              <a:rPr lang="en-US" altLang="zh-CN" sz="3200" dirty="0"/>
              <a:t>60%</a:t>
            </a:r>
            <a:r>
              <a:rPr lang="zh-CN" altLang="en-US" sz="3200" dirty="0"/>
              <a:t>，小孔隙多。</a:t>
            </a:r>
          </a:p>
        </p:txBody>
      </p:sp>
      <p:pic>
        <p:nvPicPr>
          <p:cNvPr id="29700" name="Picture 4" descr="https://timgsa.baidu.com/timg?image&amp;quality=80&amp;size=b9999_10000&amp;sec=1594126630497&amp;di=eb5ee9b86a7ada0b9ab0fe1f7f4b8eb5&amp;imgtype=0&amp;src=http%3A%2F%2Fpic.51yuansu.com%2Fpic3%2Fcover%2F02%2F07%2F86%2F599e987432f42_6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900" y="3924300"/>
            <a:ext cx="4407776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9900" y="3924300"/>
            <a:ext cx="4203700" cy="279966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0" y="25464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三、地下水的形成与特点</a:t>
            </a:r>
          </a:p>
        </p:txBody>
      </p:sp>
    </p:spTree>
    <p:extLst>
      <p:ext uri="{BB962C8B-B14F-4D97-AF65-F5344CB8AC3E}">
        <p14:creationId xmlns:p14="http://schemas.microsoft.com/office/powerpoint/2010/main" xmlns="" val="42394678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timgsa.baidu.com/timg?image&amp;quality=80&amp;size=b9999_10000&amp;sec=1594127185324&amp;di=2461a99c00420edf030326e17267a1ea&amp;imgtype=0&amp;src=http%3A%2F%2Fg.hiphotos.baidu.com%2Fbaike%2Fpic%2Fitem%2Fa8773912b31bb051be58423e367adab44aede0a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0714" y="1401118"/>
            <a:ext cx="3507224" cy="467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timgsa.baidu.com/timg?image&amp;quality=80&amp;size=b9999_10000&amp;sec=1594127231616&amp;di=566cee3f9359afe2ad423c4330bf9f17&amp;imgtype=0&amp;src=http%3A%2F%2Fimg3.imgtn.bdimg.com%2Fit%2Fu%3D717795833%2C2577717573%26fm%3D214%26gp%3D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8645" y="3414576"/>
            <a:ext cx="5924523" cy="319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465039" y="1239917"/>
            <a:ext cx="69317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裂隙导水：黄土层常有裂隙和一些生物成因的孔洞，水流在黄土层内可顺裂隙、孔洞流动。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522127" y="369196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黄土裂隙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949942" y="15832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黄土裂隙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0" y="25464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三、地下水的形成与特点</a:t>
            </a:r>
          </a:p>
        </p:txBody>
      </p:sp>
    </p:spTree>
    <p:extLst>
      <p:ext uri="{BB962C8B-B14F-4D97-AF65-F5344CB8AC3E}">
        <p14:creationId xmlns:p14="http://schemas.microsoft.com/office/powerpoint/2010/main" xmlns="" val="878206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1023" y="1215922"/>
            <a:ext cx="11921924" cy="1474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由于垂直裂隙的存在，在黄土厚度有几十米，甚至上百米的地方，降雨仍可以入渗补给地下水。</a:t>
            </a:r>
          </a:p>
        </p:txBody>
      </p:sp>
      <p:pic>
        <p:nvPicPr>
          <p:cNvPr id="2050" name="Picture 2" descr="https://timgsa.baidu.com/timg?image&amp;quality=80&amp;size=b9999_10000&amp;sec=1594362019446&amp;di=20e1e2ead81392c2262dfaf17f4cc89b&amp;imgtype=0&amp;src=http%3A%2F%2Fwww.ieexa.cas.cn%2Fkxcb%2Fkpdt%2F201901%2FW02019011535945757437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379" y="2797497"/>
            <a:ext cx="5676900" cy="39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imgsa.baidu.com/timg?image&amp;quality=80&amp;size=b9999_10000&amp;sec=1594362133165&amp;di=0a8749788a8d727c83ec843cfab6353f&amp;imgtype=0&amp;src=http%3A%2F%2F5b0988e595225.cdn.sohucs.com%2Fimages%2F20171120%2F6530a1a9befb46b1bdcee2e074e89e4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4421" y="2262687"/>
            <a:ext cx="4833277" cy="395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9965407" y="2310691"/>
            <a:ext cx="15696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陇东黄土高原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0" y="25464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三、地下水的形成与特点</a:t>
            </a:r>
          </a:p>
        </p:txBody>
      </p:sp>
    </p:spTree>
    <p:extLst>
      <p:ext uri="{BB962C8B-B14F-4D97-AF65-F5344CB8AC3E}">
        <p14:creationId xmlns:p14="http://schemas.microsoft.com/office/powerpoint/2010/main" xmlns="" val="41930648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73181" y="1193673"/>
            <a:ext cx="11318195" cy="1474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在岩石中也存在裂隙</a:t>
            </a:r>
            <a:r>
              <a:rPr lang="zh-CN" altLang="en-US" sz="3200" dirty="0" smtClean="0"/>
              <a:t>。由地质作用</a:t>
            </a:r>
            <a:r>
              <a:rPr lang="zh-CN" altLang="en-US" sz="3200" dirty="0"/>
              <a:t>的</a:t>
            </a:r>
            <a:r>
              <a:rPr lang="zh-CN" altLang="en-US" sz="3200" dirty="0" smtClean="0"/>
              <a:t>影响产生</a:t>
            </a:r>
            <a:r>
              <a:rPr lang="zh-CN" altLang="en-US" sz="3200" dirty="0"/>
              <a:t>的裂缝，包括风化裂隙，构造裂隙等。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181" y="2898875"/>
            <a:ext cx="4947027" cy="37102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8242" y="2898875"/>
            <a:ext cx="4902753" cy="319969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0" y="25464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三、地下水的形成与特点</a:t>
            </a:r>
          </a:p>
        </p:txBody>
      </p:sp>
    </p:spTree>
    <p:extLst>
      <p:ext uri="{BB962C8B-B14F-4D97-AF65-F5344CB8AC3E}">
        <p14:creationId xmlns:p14="http://schemas.microsoft.com/office/powerpoint/2010/main" xmlns="" val="1969543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661" b="11039"/>
          <a:stretch/>
        </p:blipFill>
        <p:spPr>
          <a:xfrm>
            <a:off x="6493064" y="2910449"/>
            <a:ext cx="4635853" cy="312510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87378" y="1151659"/>
            <a:ext cx="114898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 碳酸盐岩</a:t>
            </a:r>
            <a:r>
              <a:rPr lang="zh-CN" altLang="en-US" sz="3200" dirty="0" smtClean="0"/>
              <a:t>：主要</a:t>
            </a:r>
            <a:r>
              <a:rPr lang="zh-CN" altLang="en-US" sz="3200" dirty="0"/>
              <a:t>由碳酸盐类矿物组成的岩石的</a:t>
            </a:r>
            <a:r>
              <a:rPr lang="zh-CN" altLang="en-US" sz="3200" dirty="0" smtClean="0"/>
              <a:t>泛称，如常见的石灰岩</a:t>
            </a:r>
            <a:r>
              <a:rPr lang="en-US" altLang="zh-CN" sz="3200" dirty="0"/>
              <a:t>(</a:t>
            </a:r>
            <a:r>
              <a:rPr lang="zh-CN" altLang="en-US" sz="3200" dirty="0"/>
              <a:t>碳酸钙）、白云石</a:t>
            </a:r>
            <a:r>
              <a:rPr lang="en-US" altLang="zh-CN" sz="3200" dirty="0"/>
              <a:t>(</a:t>
            </a:r>
            <a:r>
              <a:rPr lang="zh-CN" altLang="en-US" sz="3200" dirty="0"/>
              <a:t>碳酸钙镁</a:t>
            </a:r>
            <a:r>
              <a:rPr lang="en-US" altLang="zh-CN" sz="3200" dirty="0"/>
              <a:t>)</a:t>
            </a:r>
            <a:r>
              <a:rPr lang="zh-CN" altLang="en-US" sz="3200" dirty="0"/>
              <a:t> 。</a:t>
            </a:r>
          </a:p>
        </p:txBody>
      </p:sp>
      <p:sp>
        <p:nvSpPr>
          <p:cNvPr id="7" name="矩形 6"/>
          <p:cNvSpPr/>
          <p:nvPr/>
        </p:nvSpPr>
        <p:spPr>
          <a:xfrm>
            <a:off x="572994" y="2699438"/>
            <a:ext cx="53552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zh-CN" altLang="en-US" sz="3200" dirty="0">
                <a:latin typeface="黑体" pitchFamily="49" charset="-122"/>
                <a:ea typeface="黑体" pitchFamily="49" charset="-122"/>
              </a:rPr>
              <a:t>石灰岩的主要成分是碳酸钙，在有水和二氧化碳时发生化学反应生成碳酸氢钙，后者可溶于水，于是空洞形成并逐步扩大。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0" y="25464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三、地下水的形成与特点</a:t>
            </a:r>
          </a:p>
        </p:txBody>
      </p:sp>
    </p:spTree>
    <p:extLst>
      <p:ext uri="{BB962C8B-B14F-4D97-AF65-F5344CB8AC3E}">
        <p14:creationId xmlns:p14="http://schemas.microsoft.com/office/powerpoint/2010/main" xmlns="" val="29872033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527022" y="1545199"/>
            <a:ext cx="114898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 这些洞穴在</a:t>
            </a:r>
            <a:r>
              <a:rPr lang="zh-CN" altLang="en-US" sz="3200" dirty="0" smtClean="0"/>
              <a:t>地下是</a:t>
            </a:r>
            <a:r>
              <a:rPr lang="zh-CN" altLang="en-US" sz="3200" dirty="0"/>
              <a:t>相连的，形成地下暗河。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44436"/>
            <a:ext cx="6939102" cy="419258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0" y="25464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三、地下水的形成与特点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1164" y="1485473"/>
            <a:ext cx="3920836" cy="537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10251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04798" y="1691600"/>
            <a:ext cx="473693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/>
              <a:t>人体需要大量水，因为人体内的水占</a:t>
            </a:r>
            <a:r>
              <a:rPr lang="en-US" altLang="zh-CN" sz="3200" b="1" smtClean="0">
                <a:solidFill>
                  <a:srgbClr val="FF0000"/>
                </a:solidFill>
              </a:rPr>
              <a:t>50%~80</a:t>
            </a:r>
            <a:r>
              <a:rPr lang="en-US" altLang="zh-CN" sz="3200" b="1" dirty="0">
                <a:solidFill>
                  <a:srgbClr val="FF0000"/>
                </a:solidFill>
              </a:rPr>
              <a:t>%</a:t>
            </a:r>
            <a:r>
              <a:rPr lang="zh-CN" altLang="en-US" sz="3200" dirty="0"/>
              <a:t>。血液中含水量最高，约占</a:t>
            </a:r>
            <a:r>
              <a:rPr lang="en-US" altLang="zh-CN" sz="3200" b="1" dirty="0">
                <a:solidFill>
                  <a:srgbClr val="FF0000"/>
                </a:solidFill>
              </a:rPr>
              <a:t>90%</a:t>
            </a:r>
            <a:r>
              <a:rPr lang="zh-CN" altLang="en-US" sz="3200" dirty="0"/>
              <a:t>，脑中含水约占</a:t>
            </a:r>
            <a:r>
              <a:rPr lang="en-US" altLang="zh-CN" sz="3200" b="1" dirty="0">
                <a:solidFill>
                  <a:srgbClr val="FF0000"/>
                </a:solidFill>
              </a:rPr>
              <a:t>81%</a:t>
            </a:r>
            <a:r>
              <a:rPr lang="zh-CN" altLang="en-US" sz="3200" dirty="0"/>
              <a:t>，在最干硬的骨头里，也含水</a:t>
            </a:r>
            <a:r>
              <a:rPr lang="en-US" altLang="zh-CN" sz="3200" b="1" dirty="0">
                <a:solidFill>
                  <a:srgbClr val="FF0000"/>
                </a:solidFill>
              </a:rPr>
              <a:t>28%</a:t>
            </a:r>
            <a:r>
              <a:rPr lang="zh-CN" altLang="en-US" sz="3200" dirty="0"/>
              <a:t>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981691" y="254643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一、水与人的关系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3613" y="1708113"/>
            <a:ext cx="6668852" cy="40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62975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66218" y="1278981"/>
            <a:ext cx="1149366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 同学们学过的</a:t>
            </a:r>
            <a:r>
              <a:rPr lang="en-US" altLang="zh-CN" sz="3200" dirty="0">
                <a:solidFill>
                  <a:srgbClr val="FF0000"/>
                </a:solidFill>
              </a:rPr>
              <a:t>《</a:t>
            </a:r>
            <a:r>
              <a:rPr lang="zh-CN" altLang="en-US" sz="3200" dirty="0">
                <a:solidFill>
                  <a:srgbClr val="FF0000"/>
                </a:solidFill>
              </a:rPr>
              <a:t>记金华双龙洞</a:t>
            </a:r>
            <a:r>
              <a:rPr lang="en-US" altLang="zh-CN" sz="3200" dirty="0">
                <a:solidFill>
                  <a:srgbClr val="FF0000"/>
                </a:solidFill>
              </a:rPr>
              <a:t>》</a:t>
            </a:r>
            <a:r>
              <a:rPr lang="zh-CN" altLang="en-US" sz="3200" dirty="0"/>
              <a:t>就是地下暗河。</a:t>
            </a:r>
            <a:endParaRPr lang="en-US" altLang="zh-CN" sz="3200" dirty="0"/>
          </a:p>
          <a:p>
            <a:pPr>
              <a:lnSpc>
                <a:spcPct val="150000"/>
              </a:lnSpc>
            </a:pPr>
            <a:r>
              <a:rPr lang="zh-CN" altLang="en-US" sz="2600" dirty="0"/>
              <a:t>       含二氧化碳的地下水对石灰岩进行溶蚀，形成溶洞。溶洞通过塌陷或裂隙与地面相连，大气降水或者地面流水会由此进入地下溶洞中，形成地下暗河。暗河不会一直在地下流动，而是在某一个出口又流出来。在石灰岩地区游览时，往往会看到从地面或者峭壁上冒出一股水来，就属于这种情况。地下暗河规模大小不一，大的可通行船只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3057" y="4407990"/>
            <a:ext cx="6929398" cy="227467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0" y="25464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三、地下水的形成与特点</a:t>
            </a:r>
          </a:p>
        </p:txBody>
      </p:sp>
    </p:spTree>
    <p:extLst>
      <p:ext uri="{BB962C8B-B14F-4D97-AF65-F5344CB8AC3E}">
        <p14:creationId xmlns:p14="http://schemas.microsoft.com/office/powerpoint/2010/main" xmlns="" val="10579133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67744" y="1288820"/>
            <a:ext cx="114936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 请大家想一下：是暴雨有利地下水补给，还是绵绵细雨有利于地下水补给？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42" t="11231"/>
          <a:stretch/>
        </p:blipFill>
        <p:spPr>
          <a:xfrm>
            <a:off x="632334" y="2753039"/>
            <a:ext cx="4375052" cy="364045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2825" y="2180493"/>
            <a:ext cx="6781419" cy="38979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0" y="25464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三、地下水的形成与特点</a:t>
            </a:r>
          </a:p>
        </p:txBody>
      </p:sp>
    </p:spTree>
    <p:extLst>
      <p:ext uri="{BB962C8B-B14F-4D97-AF65-F5344CB8AC3E}">
        <p14:creationId xmlns:p14="http://schemas.microsoft.com/office/powerpoint/2010/main" xmlns="" val="4107060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924" b="5464"/>
          <a:stretch/>
        </p:blipFill>
        <p:spPr>
          <a:xfrm>
            <a:off x="2146372" y="2902508"/>
            <a:ext cx="7814957" cy="319720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37624" y="1238427"/>
            <a:ext cx="108743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/>
              <a:t>    河流出山口后，地下水埋藏深度变大，河水渗漏补给地下水；在平原区，丰水季节河水水位高于潜水水位，河流补给地下水。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0" y="25464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三、地下水的形成与特点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096000" y="2939153"/>
            <a:ext cx="14157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水流方向</a:t>
            </a:r>
          </a:p>
        </p:txBody>
      </p:sp>
    </p:spTree>
    <p:extLst>
      <p:ext uri="{BB962C8B-B14F-4D97-AF65-F5344CB8AC3E}">
        <p14:creationId xmlns:p14="http://schemas.microsoft.com/office/powerpoint/2010/main" xmlns="" val="9978405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37624" y="1238427"/>
            <a:ext cx="108743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/>
              <a:t>  在灌溉的过程中，渠系渗漏和农田里的灌溉水也会入渗补给地下水。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624" y="2933347"/>
            <a:ext cx="5375179" cy="33971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4786" y="2169362"/>
            <a:ext cx="5951667" cy="39638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0" y="25464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三、地下水的形成与特点</a:t>
            </a:r>
          </a:p>
        </p:txBody>
      </p:sp>
    </p:spTree>
    <p:extLst>
      <p:ext uri="{BB962C8B-B14F-4D97-AF65-F5344CB8AC3E}">
        <p14:creationId xmlns:p14="http://schemas.microsoft.com/office/powerpoint/2010/main" xmlns="" val="10109752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091" y="3020366"/>
            <a:ext cx="5475588" cy="36367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30"/>
          <a:stretch/>
        </p:blipFill>
        <p:spPr>
          <a:xfrm>
            <a:off x="6778071" y="4838716"/>
            <a:ext cx="2986336" cy="200162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52837" y="1361541"/>
            <a:ext cx="113089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000">
              <a:lnSpc>
                <a:spcPct val="150000"/>
              </a:lnSpc>
            </a:pPr>
            <a:r>
              <a:rPr lang="zh-CN" altLang="en-US" sz="3200" dirty="0"/>
              <a:t>  人工补给实质就是借助某些工程措施</a:t>
            </a:r>
            <a:r>
              <a:rPr lang="en-US" altLang="zh-CN" sz="3200" dirty="0"/>
              <a:t>,</a:t>
            </a:r>
            <a:r>
              <a:rPr lang="zh-CN" altLang="en-US" sz="3200" dirty="0"/>
              <a:t>人为将地表水注入地下含水层中，以增加地下水的补给量、调节和控制地下水位。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8869"/>
          <a:stretch/>
        </p:blipFill>
        <p:spPr>
          <a:xfrm>
            <a:off x="6708991" y="2837096"/>
            <a:ext cx="3124496" cy="200162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22091" y="314466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人工入渗池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0" y="25464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三、地下水的形成与特点</a:t>
            </a:r>
          </a:p>
        </p:txBody>
      </p:sp>
    </p:spTree>
    <p:extLst>
      <p:ext uri="{BB962C8B-B14F-4D97-AF65-F5344CB8AC3E}">
        <p14:creationId xmlns:p14="http://schemas.microsoft.com/office/powerpoint/2010/main" xmlns="" val="23641215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8754" y="1222099"/>
            <a:ext cx="116925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 只有带有空隙的地层（含水层）还不够，要形成稳定的地下水，还需要不透水层，亦称</a:t>
            </a:r>
            <a:r>
              <a:rPr lang="en-US" altLang="zh-CN" sz="3200" dirty="0"/>
              <a:t>“</a:t>
            </a:r>
            <a:r>
              <a:rPr lang="zh-CN" altLang="en-US" sz="3200" dirty="0"/>
              <a:t>隔水层</a:t>
            </a:r>
            <a:r>
              <a:rPr lang="en-US" altLang="zh-CN" sz="3200" dirty="0"/>
              <a:t>”</a:t>
            </a:r>
            <a:r>
              <a:rPr lang="zh-CN" altLang="en-US" sz="3200" dirty="0"/>
              <a:t>。透水性低的岩层包括黏土、致密</a:t>
            </a:r>
            <a:r>
              <a:rPr lang="zh-CN" altLang="en-US" sz="3200" dirty="0" smtClean="0"/>
              <a:t>花岗岩、泥岩</a:t>
            </a:r>
            <a:r>
              <a:rPr lang="zh-CN" altLang="en-US" sz="3200" dirty="0"/>
              <a:t>等都是隔水的。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572001" y="3871490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含水层与隔水层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0" y="25464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三、地下水的形成与特点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1392702" y="3580438"/>
            <a:ext cx="8855269" cy="2731152"/>
            <a:chOff x="5078437" y="1364566"/>
            <a:chExt cx="7413674" cy="3390314"/>
          </a:xfrm>
        </p:grpSpPr>
        <p:sp>
          <p:nvSpPr>
            <p:cNvPr id="4" name="任意多边形 3"/>
            <p:cNvSpPr/>
            <p:nvPr/>
          </p:nvSpPr>
          <p:spPr bwMode="auto">
            <a:xfrm>
              <a:off x="5078437" y="1364566"/>
              <a:ext cx="7399606" cy="2082019"/>
            </a:xfrm>
            <a:custGeom>
              <a:avLst/>
              <a:gdLst>
                <a:gd name="connsiteX0" fmla="*/ 14068 w 7399606"/>
                <a:gd name="connsiteY0" fmla="*/ 0 h 2082019"/>
                <a:gd name="connsiteX1" fmla="*/ 576775 w 7399606"/>
                <a:gd name="connsiteY1" fmla="*/ 309489 h 2082019"/>
                <a:gd name="connsiteX2" fmla="*/ 1125415 w 7399606"/>
                <a:gd name="connsiteY2" fmla="*/ 633046 h 2082019"/>
                <a:gd name="connsiteX3" fmla="*/ 1730326 w 7399606"/>
                <a:gd name="connsiteY3" fmla="*/ 1055077 h 2082019"/>
                <a:gd name="connsiteX4" fmla="*/ 2250831 w 7399606"/>
                <a:gd name="connsiteY4" fmla="*/ 1336431 h 2082019"/>
                <a:gd name="connsiteX5" fmla="*/ 2883877 w 7399606"/>
                <a:gd name="connsiteY5" fmla="*/ 1505243 h 2082019"/>
                <a:gd name="connsiteX6" fmla="*/ 3362178 w 7399606"/>
                <a:gd name="connsiteY6" fmla="*/ 1589649 h 2082019"/>
                <a:gd name="connsiteX7" fmla="*/ 4065563 w 7399606"/>
                <a:gd name="connsiteY7" fmla="*/ 1547446 h 2082019"/>
                <a:gd name="connsiteX8" fmla="*/ 4614203 w 7399606"/>
                <a:gd name="connsiteY8" fmla="*/ 1336431 h 2082019"/>
                <a:gd name="connsiteX9" fmla="*/ 5106572 w 7399606"/>
                <a:gd name="connsiteY9" fmla="*/ 1069145 h 2082019"/>
                <a:gd name="connsiteX10" fmla="*/ 5936566 w 7399606"/>
                <a:gd name="connsiteY10" fmla="*/ 773723 h 2082019"/>
                <a:gd name="connsiteX11" fmla="*/ 6752492 w 7399606"/>
                <a:gd name="connsiteY11" fmla="*/ 689317 h 2082019"/>
                <a:gd name="connsiteX12" fmla="*/ 7385538 w 7399606"/>
                <a:gd name="connsiteY12" fmla="*/ 731520 h 2082019"/>
                <a:gd name="connsiteX13" fmla="*/ 7399606 w 7399606"/>
                <a:gd name="connsiteY13" fmla="*/ 1969477 h 2082019"/>
                <a:gd name="connsiteX14" fmla="*/ 7118252 w 7399606"/>
                <a:gd name="connsiteY14" fmla="*/ 1913206 h 2082019"/>
                <a:gd name="connsiteX15" fmla="*/ 6400800 w 7399606"/>
                <a:gd name="connsiteY15" fmla="*/ 1842868 h 2082019"/>
                <a:gd name="connsiteX16" fmla="*/ 5683348 w 7399606"/>
                <a:gd name="connsiteY16" fmla="*/ 1871003 h 2082019"/>
                <a:gd name="connsiteX17" fmla="*/ 5162843 w 7399606"/>
                <a:gd name="connsiteY17" fmla="*/ 1983545 h 2082019"/>
                <a:gd name="connsiteX18" fmla="*/ 4389120 w 7399606"/>
                <a:gd name="connsiteY18" fmla="*/ 2082019 h 2082019"/>
                <a:gd name="connsiteX19" fmla="*/ 3671668 w 7399606"/>
                <a:gd name="connsiteY19" fmla="*/ 2082019 h 2082019"/>
                <a:gd name="connsiteX20" fmla="*/ 2954215 w 7399606"/>
                <a:gd name="connsiteY20" fmla="*/ 1983545 h 2082019"/>
                <a:gd name="connsiteX21" fmla="*/ 2208628 w 7399606"/>
                <a:gd name="connsiteY21" fmla="*/ 1814732 h 2082019"/>
                <a:gd name="connsiteX22" fmla="*/ 1322363 w 7399606"/>
                <a:gd name="connsiteY22" fmla="*/ 1617785 h 2082019"/>
                <a:gd name="connsiteX23" fmla="*/ 618978 w 7399606"/>
                <a:gd name="connsiteY23" fmla="*/ 1477108 h 2082019"/>
                <a:gd name="connsiteX24" fmla="*/ 0 w 7399606"/>
                <a:gd name="connsiteY24" fmla="*/ 1322363 h 2082019"/>
                <a:gd name="connsiteX25" fmla="*/ 14068 w 7399606"/>
                <a:gd name="connsiteY25" fmla="*/ 56271 h 208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399606" h="2082019">
                  <a:moveTo>
                    <a:pt x="14068" y="0"/>
                  </a:moveTo>
                  <a:lnTo>
                    <a:pt x="576775" y="309489"/>
                  </a:lnTo>
                  <a:lnTo>
                    <a:pt x="1125415" y="633046"/>
                  </a:lnTo>
                  <a:lnTo>
                    <a:pt x="1730326" y="1055077"/>
                  </a:lnTo>
                  <a:lnTo>
                    <a:pt x="2250831" y="1336431"/>
                  </a:lnTo>
                  <a:lnTo>
                    <a:pt x="2883877" y="1505243"/>
                  </a:lnTo>
                  <a:lnTo>
                    <a:pt x="3362178" y="1589649"/>
                  </a:lnTo>
                  <a:lnTo>
                    <a:pt x="4065563" y="1547446"/>
                  </a:lnTo>
                  <a:lnTo>
                    <a:pt x="4614203" y="1336431"/>
                  </a:lnTo>
                  <a:lnTo>
                    <a:pt x="5106572" y="1069145"/>
                  </a:lnTo>
                  <a:lnTo>
                    <a:pt x="5936566" y="773723"/>
                  </a:lnTo>
                  <a:lnTo>
                    <a:pt x="6752492" y="689317"/>
                  </a:lnTo>
                  <a:lnTo>
                    <a:pt x="7385538" y="731520"/>
                  </a:lnTo>
                  <a:lnTo>
                    <a:pt x="7399606" y="1969477"/>
                  </a:lnTo>
                  <a:lnTo>
                    <a:pt x="7118252" y="1913206"/>
                  </a:lnTo>
                  <a:lnTo>
                    <a:pt x="6400800" y="1842868"/>
                  </a:lnTo>
                  <a:lnTo>
                    <a:pt x="5683348" y="1871003"/>
                  </a:lnTo>
                  <a:lnTo>
                    <a:pt x="5162843" y="1983545"/>
                  </a:lnTo>
                  <a:lnTo>
                    <a:pt x="4389120" y="2082019"/>
                  </a:lnTo>
                  <a:lnTo>
                    <a:pt x="3671668" y="2082019"/>
                  </a:lnTo>
                  <a:lnTo>
                    <a:pt x="2954215" y="1983545"/>
                  </a:lnTo>
                  <a:lnTo>
                    <a:pt x="2208628" y="1814732"/>
                  </a:lnTo>
                  <a:lnTo>
                    <a:pt x="1322363" y="1617785"/>
                  </a:lnTo>
                  <a:lnTo>
                    <a:pt x="618978" y="1477108"/>
                  </a:lnTo>
                  <a:lnTo>
                    <a:pt x="0" y="1322363"/>
                  </a:lnTo>
                  <a:lnTo>
                    <a:pt x="14068" y="56271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" name="任意多边形 6"/>
            <p:cNvSpPr/>
            <p:nvPr/>
          </p:nvSpPr>
          <p:spPr bwMode="auto">
            <a:xfrm>
              <a:off x="5078437" y="2672862"/>
              <a:ext cx="7413674" cy="1772529"/>
            </a:xfrm>
            <a:custGeom>
              <a:avLst/>
              <a:gdLst>
                <a:gd name="connsiteX0" fmla="*/ 0 w 7413674"/>
                <a:gd name="connsiteY0" fmla="*/ 0 h 1772529"/>
                <a:gd name="connsiteX1" fmla="*/ 464234 w 7413674"/>
                <a:gd name="connsiteY1" fmla="*/ 154744 h 1772529"/>
                <a:gd name="connsiteX2" fmla="*/ 1181686 w 7413674"/>
                <a:gd name="connsiteY2" fmla="*/ 295421 h 1772529"/>
                <a:gd name="connsiteX3" fmla="*/ 2053883 w 7413674"/>
                <a:gd name="connsiteY3" fmla="*/ 492369 h 1772529"/>
                <a:gd name="connsiteX4" fmla="*/ 2700997 w 7413674"/>
                <a:gd name="connsiteY4" fmla="*/ 633046 h 1772529"/>
                <a:gd name="connsiteX5" fmla="*/ 3545058 w 7413674"/>
                <a:gd name="connsiteY5" fmla="*/ 759655 h 1772529"/>
                <a:gd name="connsiteX6" fmla="*/ 4473526 w 7413674"/>
                <a:gd name="connsiteY6" fmla="*/ 787790 h 1772529"/>
                <a:gd name="connsiteX7" fmla="*/ 5036234 w 7413674"/>
                <a:gd name="connsiteY7" fmla="*/ 675249 h 1772529"/>
                <a:gd name="connsiteX8" fmla="*/ 5683348 w 7413674"/>
                <a:gd name="connsiteY8" fmla="*/ 576775 h 1772529"/>
                <a:gd name="connsiteX9" fmla="*/ 6499274 w 7413674"/>
                <a:gd name="connsiteY9" fmla="*/ 548640 h 1772529"/>
                <a:gd name="connsiteX10" fmla="*/ 7104185 w 7413674"/>
                <a:gd name="connsiteY10" fmla="*/ 618978 h 1772529"/>
                <a:gd name="connsiteX11" fmla="*/ 7413674 w 7413674"/>
                <a:gd name="connsiteY11" fmla="*/ 647113 h 1772529"/>
                <a:gd name="connsiteX12" fmla="*/ 7399606 w 7413674"/>
                <a:gd name="connsiteY12" fmla="*/ 1631852 h 1772529"/>
                <a:gd name="connsiteX13" fmla="*/ 6822831 w 7413674"/>
                <a:gd name="connsiteY13" fmla="*/ 1659987 h 1772529"/>
                <a:gd name="connsiteX14" fmla="*/ 6231988 w 7413674"/>
                <a:gd name="connsiteY14" fmla="*/ 1730326 h 1772529"/>
                <a:gd name="connsiteX15" fmla="*/ 5345723 w 7413674"/>
                <a:gd name="connsiteY15" fmla="*/ 1772529 h 1772529"/>
                <a:gd name="connsiteX16" fmla="*/ 4501661 w 7413674"/>
                <a:gd name="connsiteY16" fmla="*/ 1716258 h 1772529"/>
                <a:gd name="connsiteX17" fmla="*/ 3601329 w 7413674"/>
                <a:gd name="connsiteY17" fmla="*/ 1659987 h 1772529"/>
                <a:gd name="connsiteX18" fmla="*/ 2518117 w 7413674"/>
                <a:gd name="connsiteY18" fmla="*/ 1589649 h 1772529"/>
                <a:gd name="connsiteX19" fmla="*/ 1406769 w 7413674"/>
                <a:gd name="connsiteY19" fmla="*/ 1434904 h 1772529"/>
                <a:gd name="connsiteX20" fmla="*/ 618978 w 7413674"/>
                <a:gd name="connsiteY20" fmla="*/ 1322363 h 1772529"/>
                <a:gd name="connsiteX21" fmla="*/ 14068 w 7413674"/>
                <a:gd name="connsiteY21" fmla="*/ 1195753 h 1772529"/>
                <a:gd name="connsiteX22" fmla="*/ 0 w 7413674"/>
                <a:gd name="connsiteY22" fmla="*/ 0 h 17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13674" h="1772529">
                  <a:moveTo>
                    <a:pt x="0" y="0"/>
                  </a:moveTo>
                  <a:lnTo>
                    <a:pt x="464234" y="154744"/>
                  </a:lnTo>
                  <a:lnTo>
                    <a:pt x="1181686" y="295421"/>
                  </a:lnTo>
                  <a:lnTo>
                    <a:pt x="2053883" y="492369"/>
                  </a:lnTo>
                  <a:lnTo>
                    <a:pt x="2700997" y="633046"/>
                  </a:lnTo>
                  <a:lnTo>
                    <a:pt x="3545058" y="759655"/>
                  </a:lnTo>
                  <a:lnTo>
                    <a:pt x="4473526" y="787790"/>
                  </a:lnTo>
                  <a:lnTo>
                    <a:pt x="5036234" y="675249"/>
                  </a:lnTo>
                  <a:lnTo>
                    <a:pt x="5683348" y="576775"/>
                  </a:lnTo>
                  <a:lnTo>
                    <a:pt x="6499274" y="548640"/>
                  </a:lnTo>
                  <a:lnTo>
                    <a:pt x="7104185" y="618978"/>
                  </a:lnTo>
                  <a:lnTo>
                    <a:pt x="7413674" y="647113"/>
                  </a:lnTo>
                  <a:lnTo>
                    <a:pt x="7399606" y="1631852"/>
                  </a:lnTo>
                  <a:lnTo>
                    <a:pt x="6822831" y="1659987"/>
                  </a:lnTo>
                  <a:lnTo>
                    <a:pt x="6231988" y="1730326"/>
                  </a:lnTo>
                  <a:lnTo>
                    <a:pt x="5345723" y="1772529"/>
                  </a:lnTo>
                  <a:lnTo>
                    <a:pt x="4501661" y="1716258"/>
                  </a:lnTo>
                  <a:lnTo>
                    <a:pt x="3601329" y="1659987"/>
                  </a:lnTo>
                  <a:lnTo>
                    <a:pt x="2518117" y="1589649"/>
                  </a:lnTo>
                  <a:lnTo>
                    <a:pt x="1406769" y="1434904"/>
                  </a:lnTo>
                  <a:lnTo>
                    <a:pt x="618978" y="1322363"/>
                  </a:lnTo>
                  <a:lnTo>
                    <a:pt x="14068" y="1195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" name="任意多边形 7"/>
            <p:cNvSpPr/>
            <p:nvPr/>
          </p:nvSpPr>
          <p:spPr bwMode="auto">
            <a:xfrm>
              <a:off x="5078437" y="3882683"/>
              <a:ext cx="7385538" cy="872197"/>
            </a:xfrm>
            <a:custGeom>
              <a:avLst/>
              <a:gdLst>
                <a:gd name="connsiteX0" fmla="*/ 0 w 7385538"/>
                <a:gd name="connsiteY0" fmla="*/ 0 h 872197"/>
                <a:gd name="connsiteX1" fmla="*/ 548640 w 7385538"/>
                <a:gd name="connsiteY1" fmla="*/ 126609 h 872197"/>
                <a:gd name="connsiteX2" fmla="*/ 1561514 w 7385538"/>
                <a:gd name="connsiteY2" fmla="*/ 267286 h 872197"/>
                <a:gd name="connsiteX3" fmla="*/ 2588455 w 7385538"/>
                <a:gd name="connsiteY3" fmla="*/ 393895 h 872197"/>
                <a:gd name="connsiteX4" fmla="*/ 3840480 w 7385538"/>
                <a:gd name="connsiteY4" fmla="*/ 506437 h 872197"/>
                <a:gd name="connsiteX5" fmla="*/ 4754880 w 7385538"/>
                <a:gd name="connsiteY5" fmla="*/ 520505 h 872197"/>
                <a:gd name="connsiteX6" fmla="*/ 5725551 w 7385538"/>
                <a:gd name="connsiteY6" fmla="*/ 562708 h 872197"/>
                <a:gd name="connsiteX7" fmla="*/ 6443003 w 7385538"/>
                <a:gd name="connsiteY7" fmla="*/ 492369 h 872197"/>
                <a:gd name="connsiteX8" fmla="*/ 7385538 w 7385538"/>
                <a:gd name="connsiteY8" fmla="*/ 436099 h 872197"/>
                <a:gd name="connsiteX9" fmla="*/ 7371471 w 7385538"/>
                <a:gd name="connsiteY9" fmla="*/ 703385 h 872197"/>
                <a:gd name="connsiteX10" fmla="*/ 6935372 w 7385538"/>
                <a:gd name="connsiteY10" fmla="*/ 717452 h 872197"/>
                <a:gd name="connsiteX11" fmla="*/ 6414868 w 7385538"/>
                <a:gd name="connsiteY11" fmla="*/ 858129 h 872197"/>
                <a:gd name="connsiteX12" fmla="*/ 5866228 w 7385538"/>
                <a:gd name="connsiteY12" fmla="*/ 858129 h 872197"/>
                <a:gd name="connsiteX13" fmla="*/ 5134708 w 7385538"/>
                <a:gd name="connsiteY13" fmla="*/ 872197 h 872197"/>
                <a:gd name="connsiteX14" fmla="*/ 4121834 w 7385538"/>
                <a:gd name="connsiteY14" fmla="*/ 815926 h 872197"/>
                <a:gd name="connsiteX15" fmla="*/ 3123028 w 7385538"/>
                <a:gd name="connsiteY15" fmla="*/ 745588 h 872197"/>
                <a:gd name="connsiteX16" fmla="*/ 1772529 w 7385538"/>
                <a:gd name="connsiteY16" fmla="*/ 562708 h 872197"/>
                <a:gd name="connsiteX17" fmla="*/ 886265 w 7385538"/>
                <a:gd name="connsiteY17" fmla="*/ 450166 h 872197"/>
                <a:gd name="connsiteX18" fmla="*/ 0 w 7385538"/>
                <a:gd name="connsiteY18" fmla="*/ 351692 h 872197"/>
                <a:gd name="connsiteX19" fmla="*/ 0 w 7385538"/>
                <a:gd name="connsiteY19" fmla="*/ 0 h 872197"/>
                <a:gd name="connsiteX0" fmla="*/ 0 w 7385538"/>
                <a:gd name="connsiteY0" fmla="*/ 0 h 872197"/>
                <a:gd name="connsiteX1" fmla="*/ 548640 w 7385538"/>
                <a:gd name="connsiteY1" fmla="*/ 126609 h 872197"/>
                <a:gd name="connsiteX2" fmla="*/ 1561514 w 7385538"/>
                <a:gd name="connsiteY2" fmla="*/ 267286 h 872197"/>
                <a:gd name="connsiteX3" fmla="*/ 2588455 w 7385538"/>
                <a:gd name="connsiteY3" fmla="*/ 393895 h 872197"/>
                <a:gd name="connsiteX4" fmla="*/ 3840480 w 7385538"/>
                <a:gd name="connsiteY4" fmla="*/ 464234 h 872197"/>
                <a:gd name="connsiteX5" fmla="*/ 4754880 w 7385538"/>
                <a:gd name="connsiteY5" fmla="*/ 520505 h 872197"/>
                <a:gd name="connsiteX6" fmla="*/ 5725551 w 7385538"/>
                <a:gd name="connsiteY6" fmla="*/ 562708 h 872197"/>
                <a:gd name="connsiteX7" fmla="*/ 6443003 w 7385538"/>
                <a:gd name="connsiteY7" fmla="*/ 492369 h 872197"/>
                <a:gd name="connsiteX8" fmla="*/ 7385538 w 7385538"/>
                <a:gd name="connsiteY8" fmla="*/ 436099 h 872197"/>
                <a:gd name="connsiteX9" fmla="*/ 7371471 w 7385538"/>
                <a:gd name="connsiteY9" fmla="*/ 703385 h 872197"/>
                <a:gd name="connsiteX10" fmla="*/ 6935372 w 7385538"/>
                <a:gd name="connsiteY10" fmla="*/ 717452 h 872197"/>
                <a:gd name="connsiteX11" fmla="*/ 6414868 w 7385538"/>
                <a:gd name="connsiteY11" fmla="*/ 858129 h 872197"/>
                <a:gd name="connsiteX12" fmla="*/ 5866228 w 7385538"/>
                <a:gd name="connsiteY12" fmla="*/ 858129 h 872197"/>
                <a:gd name="connsiteX13" fmla="*/ 5134708 w 7385538"/>
                <a:gd name="connsiteY13" fmla="*/ 872197 h 872197"/>
                <a:gd name="connsiteX14" fmla="*/ 4121834 w 7385538"/>
                <a:gd name="connsiteY14" fmla="*/ 815926 h 872197"/>
                <a:gd name="connsiteX15" fmla="*/ 3123028 w 7385538"/>
                <a:gd name="connsiteY15" fmla="*/ 745588 h 872197"/>
                <a:gd name="connsiteX16" fmla="*/ 1772529 w 7385538"/>
                <a:gd name="connsiteY16" fmla="*/ 562708 h 872197"/>
                <a:gd name="connsiteX17" fmla="*/ 886265 w 7385538"/>
                <a:gd name="connsiteY17" fmla="*/ 450166 h 872197"/>
                <a:gd name="connsiteX18" fmla="*/ 0 w 7385538"/>
                <a:gd name="connsiteY18" fmla="*/ 351692 h 872197"/>
                <a:gd name="connsiteX19" fmla="*/ 0 w 7385538"/>
                <a:gd name="connsiteY19" fmla="*/ 0 h 87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385538" h="872197">
                  <a:moveTo>
                    <a:pt x="0" y="0"/>
                  </a:moveTo>
                  <a:lnTo>
                    <a:pt x="548640" y="126609"/>
                  </a:lnTo>
                  <a:lnTo>
                    <a:pt x="1561514" y="267286"/>
                  </a:lnTo>
                  <a:lnTo>
                    <a:pt x="2588455" y="393895"/>
                  </a:lnTo>
                  <a:lnTo>
                    <a:pt x="3840480" y="464234"/>
                  </a:lnTo>
                  <a:lnTo>
                    <a:pt x="4754880" y="520505"/>
                  </a:lnTo>
                  <a:lnTo>
                    <a:pt x="5725551" y="562708"/>
                  </a:lnTo>
                  <a:lnTo>
                    <a:pt x="6443003" y="492369"/>
                  </a:lnTo>
                  <a:lnTo>
                    <a:pt x="7385538" y="436099"/>
                  </a:lnTo>
                  <a:lnTo>
                    <a:pt x="7371471" y="703385"/>
                  </a:lnTo>
                  <a:lnTo>
                    <a:pt x="6935372" y="717452"/>
                  </a:lnTo>
                  <a:lnTo>
                    <a:pt x="6414868" y="858129"/>
                  </a:lnTo>
                  <a:lnTo>
                    <a:pt x="5866228" y="858129"/>
                  </a:lnTo>
                  <a:lnTo>
                    <a:pt x="5134708" y="872197"/>
                  </a:lnTo>
                  <a:lnTo>
                    <a:pt x="4121834" y="815926"/>
                  </a:lnTo>
                  <a:lnTo>
                    <a:pt x="3123028" y="745588"/>
                  </a:lnTo>
                  <a:lnTo>
                    <a:pt x="1772529" y="562708"/>
                  </a:lnTo>
                  <a:lnTo>
                    <a:pt x="886265" y="450166"/>
                  </a:lnTo>
                  <a:lnTo>
                    <a:pt x="0" y="3516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5741551" y="5462097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/>
              <a:t>含水层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618946" y="596028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/>
              <a:t>隔水层</a:t>
            </a:r>
          </a:p>
        </p:txBody>
      </p:sp>
    </p:spTree>
    <p:extLst>
      <p:ext uri="{BB962C8B-B14F-4D97-AF65-F5344CB8AC3E}">
        <p14:creationId xmlns:p14="http://schemas.microsoft.com/office/powerpoint/2010/main" xmlns="" val="28820408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5883" y="1321058"/>
            <a:ext cx="112336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  我们可以把隔水层想象为一个盘子，盘子上面的</a:t>
            </a:r>
            <a:r>
              <a:rPr lang="zh-CN" altLang="en-US" sz="3200" dirty="0" smtClean="0"/>
              <a:t>含水层是</a:t>
            </a:r>
            <a:r>
              <a:rPr lang="zh-CN" altLang="en-US" sz="3200" dirty="0"/>
              <a:t>吸满水的海绵。如果盘子没了，海绵里的水就会因重力作用向下渗漏，所以含水层与隔水层对地下水的保存都非常重要。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36" t="15179" r="7223" b="5641"/>
          <a:stretch/>
        </p:blipFill>
        <p:spPr>
          <a:xfrm>
            <a:off x="1800665" y="3502352"/>
            <a:ext cx="3395803" cy="2759537"/>
          </a:xfrm>
          <a:prstGeom prst="rect">
            <a:avLst/>
          </a:prstGeom>
        </p:spPr>
      </p:pic>
      <p:pic>
        <p:nvPicPr>
          <p:cNvPr id="5122" name="Picture 2" descr="https://timgsa.baidu.com/timg?image&amp;quality=80&amp;size=b9999_10000&amp;sec=1594381804426&amp;di=5b2aa527e93f62dbf5dbdc14cd607fad&amp;imgtype=0&amp;src=http%3A%2F%2Fimage.cn.made-in-china.com%2F2f0j01WvYtjZLFJUgE%2F%25E6%25B5%25B7%25E7%25BB%25B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2283" y="3502352"/>
            <a:ext cx="4218454" cy="273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0" y="25464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三、地下水的形成与特点</a:t>
            </a:r>
          </a:p>
        </p:txBody>
      </p:sp>
    </p:spTree>
    <p:extLst>
      <p:ext uri="{BB962C8B-B14F-4D97-AF65-F5344CB8AC3E}">
        <p14:creationId xmlns:p14="http://schemas.microsoft.com/office/powerpoint/2010/main" xmlns="" val="41641717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1513" y="1239026"/>
            <a:ext cx="11664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  中国地下水资源量</a:t>
            </a:r>
            <a:r>
              <a:rPr lang="en-US" altLang="zh-CN" sz="3200" dirty="0"/>
              <a:t>8200</a:t>
            </a:r>
            <a:r>
              <a:rPr lang="zh-CN" altLang="en-US" sz="3200" dirty="0"/>
              <a:t>多</a:t>
            </a:r>
            <a:r>
              <a:rPr lang="zh-CN" altLang="en-US" sz="3200" dirty="0" smtClean="0"/>
              <a:t>亿立方米，</a:t>
            </a:r>
            <a:r>
              <a:rPr lang="zh-CN" altLang="en-US" sz="3200" dirty="0"/>
              <a:t>人均占有量不到</a:t>
            </a:r>
            <a:r>
              <a:rPr lang="en-US" altLang="zh-CN" sz="3200" dirty="0"/>
              <a:t>600</a:t>
            </a:r>
            <a:r>
              <a:rPr lang="zh-CN" altLang="en-US" sz="3200" dirty="0"/>
              <a:t>立方米。总体上</a:t>
            </a:r>
            <a:r>
              <a:rPr lang="zh-CN" altLang="en-US" sz="3200" dirty="0" smtClean="0"/>
              <a:t>南方省份的地下水资源</a:t>
            </a:r>
            <a:r>
              <a:rPr lang="zh-CN" altLang="en-US" sz="3200" dirty="0"/>
              <a:t>丰富，北方地区整体偏低。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6747" y="2808686"/>
            <a:ext cx="8035175" cy="377069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0" y="25464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三、地下水的形成与特点</a:t>
            </a:r>
          </a:p>
        </p:txBody>
      </p:sp>
    </p:spTree>
    <p:extLst>
      <p:ext uri="{BB962C8B-B14F-4D97-AF65-F5344CB8AC3E}">
        <p14:creationId xmlns:p14="http://schemas.microsoft.com/office/powerpoint/2010/main" xmlns="" val="30288532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60768" y="1230340"/>
            <a:ext cx="121662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地下水的特点</a:t>
            </a:r>
            <a:r>
              <a:rPr lang="en-US" altLang="zh-CN" sz="3200" dirty="0"/>
              <a:t>1</a:t>
            </a:r>
            <a:r>
              <a:rPr lang="zh-CN" altLang="en-US" sz="3200" dirty="0">
                <a:solidFill>
                  <a:srgbClr val="00B0F0"/>
                </a:solidFill>
              </a:rPr>
              <a:t>：冬暖夏凉</a:t>
            </a:r>
            <a:endParaRPr lang="en-US" altLang="zh-CN" sz="3200" dirty="0">
              <a:solidFill>
                <a:srgbClr val="00B0F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rgbClr val="FF0000"/>
                </a:solidFill>
              </a:rPr>
              <a:t>       难道井下有空调？</a:t>
            </a:r>
            <a:r>
              <a:rPr lang="zh-CN" altLang="en-US" sz="3200" dirty="0"/>
              <a:t>由于井水处于地下深处，只有很少的太阳热量能传递下去，所以夏天取上来的井水感觉冰凉。冬天地表温度很低，地层温度反而会比地面高。因此从井里打出来的水，比地面的水温度要高，感觉比较温暖。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5236" y="4319578"/>
            <a:ext cx="3087261" cy="23154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17" t="16570" r="6927" b="15222"/>
          <a:stretch/>
        </p:blipFill>
        <p:spPr>
          <a:xfrm>
            <a:off x="8626070" y="4232310"/>
            <a:ext cx="2357882" cy="19779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0" y="25464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三、地下水的形成与特点</a:t>
            </a:r>
          </a:p>
        </p:txBody>
      </p:sp>
    </p:spTree>
    <p:extLst>
      <p:ext uri="{BB962C8B-B14F-4D97-AF65-F5344CB8AC3E}">
        <p14:creationId xmlns:p14="http://schemas.microsoft.com/office/powerpoint/2010/main" xmlns="" val="12736704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0290" y="2064733"/>
            <a:ext cx="9307573" cy="439233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60768" y="1230340"/>
            <a:ext cx="12166270" cy="735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地下水的特点</a:t>
            </a:r>
            <a:r>
              <a:rPr lang="en-US" altLang="zh-CN" sz="3200" dirty="0"/>
              <a:t>1</a:t>
            </a:r>
            <a:r>
              <a:rPr lang="zh-CN" altLang="en-US" sz="3200" dirty="0"/>
              <a:t>：冬暖夏凉      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837387" y="2402355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井水温度与气温变化图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0" y="25464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三、地下水的形成与特点</a:t>
            </a:r>
          </a:p>
        </p:txBody>
      </p:sp>
    </p:spTree>
    <p:extLst>
      <p:ext uri="{BB962C8B-B14F-4D97-AF65-F5344CB8AC3E}">
        <p14:creationId xmlns:p14="http://schemas.microsoft.com/office/powerpoint/2010/main" xmlns="" val="3971702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1421" y="1605083"/>
            <a:ext cx="611628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/>
              <a:t>人体一旦缺水，</a:t>
            </a:r>
            <a:r>
              <a:rPr lang="zh-CN" altLang="en-US" sz="3200" dirty="0" smtClean="0"/>
              <a:t>后果很严重。</a:t>
            </a:r>
            <a:r>
              <a:rPr lang="zh-CN" altLang="en-US" sz="3200" dirty="0"/>
              <a:t>缺水</a:t>
            </a:r>
            <a:r>
              <a:rPr lang="en-US" altLang="zh-CN" sz="3200" dirty="0" smtClean="0"/>
              <a:t>1%</a:t>
            </a:r>
            <a:r>
              <a:rPr lang="en-US" altLang="zh-CN" sz="3200" b="1" dirty="0"/>
              <a:t>~</a:t>
            </a:r>
            <a:r>
              <a:rPr lang="en-US" altLang="zh-CN" sz="3200" dirty="0" smtClean="0"/>
              <a:t>2</a:t>
            </a:r>
            <a:r>
              <a:rPr lang="en-US" altLang="zh-CN" sz="3200" dirty="0"/>
              <a:t>%</a:t>
            </a:r>
            <a:r>
              <a:rPr lang="zh-CN" altLang="en-US" sz="3200" dirty="0"/>
              <a:t>，感到渴；缺水</a:t>
            </a:r>
            <a:r>
              <a:rPr lang="en-US" altLang="zh-CN" sz="3200" dirty="0"/>
              <a:t>5%</a:t>
            </a:r>
            <a:r>
              <a:rPr lang="zh-CN" altLang="en-US" sz="3200" dirty="0"/>
              <a:t>，口干舌燥，皮肤起皱，意识不清。没有食物，人可以活</a:t>
            </a:r>
            <a:r>
              <a:rPr lang="en-US" altLang="zh-CN" sz="3200" dirty="0"/>
              <a:t>7</a:t>
            </a:r>
            <a:r>
              <a:rPr lang="zh-CN" altLang="en-US" sz="3200" dirty="0"/>
              <a:t>天，如果连水也没有，顶多能活</a:t>
            </a:r>
            <a:r>
              <a:rPr lang="en-US" altLang="zh-CN" sz="3200" dirty="0"/>
              <a:t>2</a:t>
            </a:r>
            <a:r>
              <a:rPr lang="zh-CN" altLang="en-US" sz="3200" dirty="0"/>
              <a:t>天左右。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981691" y="254643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一、水与人的关系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967154" y="1882643"/>
            <a:ext cx="4850597" cy="3508092"/>
            <a:chOff x="7175500" y="1790700"/>
            <a:chExt cx="4698188" cy="3230532"/>
          </a:xfrm>
        </p:grpSpPr>
        <p:pic>
          <p:nvPicPr>
            <p:cNvPr id="45058" name="Picture 2" descr="https://timgsa.baidu.com/timg?image&amp;quality=80&amp;size=b9999_10000&amp;sec=1594121101232&amp;di=4c5644c8cc7751f4ab0c9518ad3b5aee&amp;imgtype=0&amp;src=http%3A%2F%2Fgss0.bdstatic.com%2F6ONWsjip0QIZ8tyhnq%2Fit%2Fu%3D361436349%2C456895102%26fm%3D173%26s%3DF5B4AD775903CCC8005CE8670300F070%26w%3D557%26h%3D383%26img.JPE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5500" y="1790700"/>
              <a:ext cx="4698188" cy="3230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文本框 1"/>
            <p:cNvSpPr txBox="1"/>
            <p:nvPr/>
          </p:nvSpPr>
          <p:spPr>
            <a:xfrm>
              <a:off x="7264189" y="2158433"/>
              <a:ext cx="1518662" cy="595193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缺水会</a:t>
              </a:r>
              <a:r>
                <a:rPr lang="zh-CN" altLang="en-US" dirty="0" smtClean="0"/>
                <a:t>嘴唇</a:t>
              </a:r>
              <a:endParaRPr lang="en-US" altLang="zh-CN" dirty="0" smtClean="0"/>
            </a:p>
            <a:p>
              <a:r>
                <a:rPr lang="zh-CN" altLang="en-US" dirty="0" smtClean="0"/>
                <a:t>发干，</a:t>
              </a:r>
              <a:r>
                <a:rPr lang="zh-CN" altLang="en-US" dirty="0"/>
                <a:t>裂开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5110609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60768" y="1230340"/>
            <a:ext cx="116842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地下水的特点</a:t>
            </a:r>
            <a:r>
              <a:rPr lang="en-US" altLang="zh-CN" sz="3200" dirty="0"/>
              <a:t>2</a:t>
            </a:r>
            <a:r>
              <a:rPr lang="zh-CN" altLang="en-US" sz="3200" dirty="0"/>
              <a:t>：</a:t>
            </a:r>
            <a:r>
              <a:rPr lang="zh-CN" altLang="en-US" sz="3200" dirty="0">
                <a:solidFill>
                  <a:srgbClr val="00B0F0"/>
                </a:solidFill>
              </a:rPr>
              <a:t>不易受污染</a:t>
            </a:r>
            <a:endParaRPr lang="en-US" altLang="zh-CN" sz="3200" dirty="0">
              <a:solidFill>
                <a:srgbClr val="00B0F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/>
              <a:t>       实例：</a:t>
            </a:r>
            <a:r>
              <a:rPr lang="en-US" altLang="zh-CN" sz="3200" dirty="0"/>
              <a:t>2016</a:t>
            </a:r>
            <a:r>
              <a:rPr lang="zh-CN" altLang="en-US" sz="3200" dirty="0"/>
              <a:t>年</a:t>
            </a:r>
            <a:r>
              <a:rPr lang="en-US" altLang="zh-CN" sz="3200" dirty="0"/>
              <a:t>7</a:t>
            </a:r>
            <a:r>
              <a:rPr lang="zh-CN" altLang="en-US" sz="3200" dirty="0"/>
              <a:t>月，石家庄市地表水供水水源地受山洪影响，大量泥沙涌入库区，使供水生产受到严重影响。</a:t>
            </a:r>
            <a:endParaRPr lang="en-US" altLang="zh-CN" sz="3200" dirty="0"/>
          </a:p>
          <a:p>
            <a:pPr>
              <a:lnSpc>
                <a:spcPct val="150000"/>
              </a:lnSpc>
            </a:pPr>
            <a:r>
              <a:rPr lang="zh-CN" altLang="en-US" sz="3200" dirty="0"/>
              <a:t>      深层地下水埋于地下几十米或是几百米处，不容易受到人类</a:t>
            </a:r>
            <a:r>
              <a:rPr lang="zh-CN" altLang="en-US" sz="3200" dirty="0" smtClean="0"/>
              <a:t>活动、洪水或者</a:t>
            </a:r>
            <a:r>
              <a:rPr lang="zh-CN" altLang="en-US" sz="3200" dirty="0"/>
              <a:t>核战争的影响，可以作为稳定水源。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0206" y="5015992"/>
            <a:ext cx="4473526" cy="13972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2279" y="4854777"/>
            <a:ext cx="3147408" cy="171971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0" y="25464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三、地下水的形成与特点</a:t>
            </a:r>
          </a:p>
        </p:txBody>
      </p:sp>
    </p:spTree>
    <p:extLst>
      <p:ext uri="{BB962C8B-B14F-4D97-AF65-F5344CB8AC3E}">
        <p14:creationId xmlns:p14="http://schemas.microsoft.com/office/powerpoint/2010/main" xmlns="" val="42358715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53218" y="1230340"/>
            <a:ext cx="116480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地下水的特点</a:t>
            </a:r>
            <a:r>
              <a:rPr lang="en-US" altLang="zh-CN" sz="3200" dirty="0"/>
              <a:t>3</a:t>
            </a:r>
            <a:r>
              <a:rPr lang="zh-CN" altLang="en-US" sz="3200" dirty="0"/>
              <a:t>：</a:t>
            </a:r>
            <a:r>
              <a:rPr lang="zh-CN" altLang="en-US" sz="3200" dirty="0">
                <a:solidFill>
                  <a:srgbClr val="00B0F0"/>
                </a:solidFill>
              </a:rPr>
              <a:t>纯净卫生</a:t>
            </a:r>
            <a:endParaRPr lang="en-US" altLang="zh-CN" sz="3200" dirty="0">
              <a:solidFill>
                <a:srgbClr val="00B0F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/>
              <a:t>      岩层的细微孔洞、空隙和裂缝就会像活性炭一样对水起到过滤作用，细菌等最多</a:t>
            </a:r>
            <a:r>
              <a:rPr lang="en-US" altLang="zh-CN" sz="3200" dirty="0"/>
              <a:t>60</a:t>
            </a:r>
            <a:r>
              <a:rPr lang="zh-CN" altLang="en-US" sz="3200" dirty="0"/>
              <a:t>天就死亡</a:t>
            </a:r>
            <a:r>
              <a:rPr lang="zh-CN" altLang="en-US" sz="3200" dirty="0" smtClean="0"/>
              <a:t>了。。      </a:t>
            </a:r>
            <a:endParaRPr lang="zh-CN" altLang="en-US" sz="3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832" y="3440192"/>
            <a:ext cx="3242603" cy="32426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 descr="https://timgsa.baidu.com/timg?image&amp;quality=80&amp;size=b9999_10000&amp;sec=1594442546843&amp;di=4dec5aadbf30d3299e994162a976020d&amp;imgtype=0&amp;src=http%3A%2F%2F16756008.s21i.faiusr.com%2F2%2FABUIABACGAAg-szr1wUo-NKYxgYwnQk49AY%2521700x7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8635" y="2736773"/>
            <a:ext cx="4616400" cy="345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0" y="25464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三、地下水的形成与特点</a:t>
            </a:r>
          </a:p>
        </p:txBody>
      </p:sp>
    </p:spTree>
    <p:extLst>
      <p:ext uri="{BB962C8B-B14F-4D97-AF65-F5344CB8AC3E}">
        <p14:creationId xmlns:p14="http://schemas.microsoft.com/office/powerpoint/2010/main" xmlns="" val="22674718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53218" y="1230340"/>
            <a:ext cx="116480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地下水的特点</a:t>
            </a:r>
            <a:r>
              <a:rPr lang="en-US" altLang="zh-CN" sz="3200" dirty="0"/>
              <a:t>3</a:t>
            </a:r>
            <a:r>
              <a:rPr lang="zh-CN" altLang="en-US" sz="3200" dirty="0"/>
              <a:t>：纯净</a:t>
            </a:r>
            <a:r>
              <a:rPr lang="zh-CN" altLang="en-US" sz="3200" dirty="0" smtClean="0"/>
              <a:t>卫生</a:t>
            </a:r>
            <a:endParaRPr lang="en-US" altLang="zh-CN" sz="3200" dirty="0" smtClean="0"/>
          </a:p>
          <a:p>
            <a:pPr>
              <a:lnSpc>
                <a:spcPct val="150000"/>
              </a:lnSpc>
            </a:pPr>
            <a:r>
              <a:rPr lang="zh-CN" altLang="en-US" sz="3200" dirty="0" smtClean="0">
                <a:solidFill>
                  <a:srgbClr val="FF0000"/>
                </a:solidFill>
              </a:rPr>
              <a:t>为什么</a:t>
            </a:r>
            <a:r>
              <a:rPr lang="zh-CN" altLang="en-US" sz="3200" dirty="0">
                <a:solidFill>
                  <a:srgbClr val="FF0000"/>
                </a:solidFill>
              </a:rPr>
              <a:t>地下水在泥土中，而抽出的水是干净的呢？</a:t>
            </a:r>
            <a:endParaRPr lang="en-US" altLang="zh-CN" sz="32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/>
              <a:t>水井施工过程：钻孔、带过渡网的钢管、过滤层。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270" y="3538664"/>
            <a:ext cx="2380478" cy="31739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3591" y="3618422"/>
            <a:ext cx="4550312" cy="309421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684747" y="3643541"/>
            <a:ext cx="2065030" cy="2612293"/>
            <a:chOff x="9249507" y="3545057"/>
            <a:chExt cx="2855743" cy="3043973"/>
          </a:xfrm>
        </p:grpSpPr>
        <p:sp>
          <p:nvSpPr>
            <p:cNvPr id="8" name="圆柱形 7"/>
            <p:cNvSpPr/>
            <p:nvPr/>
          </p:nvSpPr>
          <p:spPr bwMode="auto">
            <a:xfrm>
              <a:off x="10199077" y="3578543"/>
              <a:ext cx="956603" cy="2977002"/>
            </a:xfrm>
            <a:prstGeom prst="can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宋体" panose="02010600030101010101" pitchFamily="2" charset="-122"/>
                </a:rPr>
                <a:t>水</a:t>
              </a:r>
              <a:endParaRPr kumimoji="0" lang="en-US" altLang="zh-CN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3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宋体" panose="02010600030101010101" pitchFamily="2" charset="-122"/>
                </a:rPr>
                <a:t>井</a:t>
              </a:r>
              <a:endParaRPr kumimoji="0" lang="zh-C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5661" t="22836"/>
            <a:stretch/>
          </p:blipFill>
          <p:spPr>
            <a:xfrm>
              <a:off x="9249507" y="3545057"/>
              <a:ext cx="949570" cy="3010487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5661" t="22836"/>
            <a:stretch/>
          </p:blipFill>
          <p:spPr>
            <a:xfrm>
              <a:off x="11155680" y="3578543"/>
              <a:ext cx="949570" cy="3010487"/>
            </a:xfrm>
            <a:prstGeom prst="rect">
              <a:avLst/>
            </a:prstGeom>
          </p:spPr>
        </p:pic>
      </p:grpSp>
      <p:sp>
        <p:nvSpPr>
          <p:cNvPr id="11" name="右箭头 10"/>
          <p:cNvSpPr/>
          <p:nvPr/>
        </p:nvSpPr>
        <p:spPr bwMode="auto">
          <a:xfrm>
            <a:off x="2952748" y="4825218"/>
            <a:ext cx="590843" cy="92846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右箭头 11"/>
          <p:cNvSpPr/>
          <p:nvPr/>
        </p:nvSpPr>
        <p:spPr bwMode="auto">
          <a:xfrm>
            <a:off x="8093903" y="4825218"/>
            <a:ext cx="590843" cy="92846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0" y="25464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三、地下水的形成与特点</a:t>
            </a:r>
          </a:p>
        </p:txBody>
      </p:sp>
    </p:spTree>
    <p:extLst>
      <p:ext uri="{BB962C8B-B14F-4D97-AF65-F5344CB8AC3E}">
        <p14:creationId xmlns:p14="http://schemas.microsoft.com/office/powerpoint/2010/main" xmlns="" val="17760532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60767" y="1230340"/>
            <a:ext cx="108930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地下水的特点</a:t>
            </a:r>
            <a:r>
              <a:rPr lang="en-US" altLang="zh-CN" sz="3200" dirty="0"/>
              <a:t>4</a:t>
            </a:r>
            <a:r>
              <a:rPr lang="zh-CN" altLang="en-US" sz="3200" dirty="0"/>
              <a:t>：</a:t>
            </a:r>
            <a:r>
              <a:rPr lang="zh-CN" altLang="en-US" sz="3200" dirty="0">
                <a:solidFill>
                  <a:srgbClr val="00B0F0"/>
                </a:solidFill>
              </a:rPr>
              <a:t>可提取</a:t>
            </a:r>
            <a:r>
              <a:rPr lang="zh-CN" altLang="en-US" sz="3200" dirty="0" smtClean="0">
                <a:solidFill>
                  <a:srgbClr val="00B0F0"/>
                </a:solidFill>
              </a:rPr>
              <a:t>盐</a:t>
            </a:r>
            <a:endParaRPr lang="en-US" altLang="zh-CN" sz="3200" dirty="0" smtClean="0"/>
          </a:p>
          <a:p>
            <a:pPr>
              <a:lnSpc>
                <a:spcPct val="150000"/>
              </a:lnSpc>
            </a:pPr>
            <a:r>
              <a:rPr lang="zh-CN" altLang="en-US" sz="3200" dirty="0" smtClean="0"/>
              <a:t>       早</a:t>
            </a:r>
            <a:r>
              <a:rPr lang="zh-CN" altLang="en-US" sz="3200" dirty="0"/>
              <a:t>在大约两千年前，巴蜀地区的劳动人民就从地下水中提取盐。他们需要先凿井取卤，再设灶煎制。</a:t>
            </a:r>
            <a:endParaRPr lang="en-US" altLang="zh-CN" sz="32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1888" y="3370205"/>
            <a:ext cx="4041916" cy="31701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0" y="25464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三、地下水的形成与特点</a:t>
            </a:r>
          </a:p>
        </p:txBody>
      </p:sp>
      <p:pic>
        <p:nvPicPr>
          <p:cNvPr id="4098" name="Picture 2" descr="https://timgsa.baidu.com/timg?image&amp;quality=80&amp;size=b9999_10000&amp;sec=1594465453098&amp;di=38db4cd77877c23e26829ade01763a25&amp;imgtype=0&amp;src=http%3A%2F%2Finews.gtimg.com%2Fnewsapp_bt%2F0%2F9432221862%2F1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3804" y="3370205"/>
            <a:ext cx="4594707" cy="287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62426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60768" y="1230340"/>
            <a:ext cx="88362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地下水的特点</a:t>
            </a:r>
            <a:r>
              <a:rPr lang="en-US" altLang="zh-CN" sz="3200" dirty="0"/>
              <a:t>5</a:t>
            </a:r>
            <a:r>
              <a:rPr lang="zh-CN" altLang="en-US" sz="3200" dirty="0"/>
              <a:t>：</a:t>
            </a:r>
            <a:r>
              <a:rPr lang="zh-CN" altLang="en-US" sz="3200" dirty="0">
                <a:solidFill>
                  <a:srgbClr val="00B0F0"/>
                </a:solidFill>
              </a:rPr>
              <a:t>具有医疗</a:t>
            </a:r>
            <a:r>
              <a:rPr lang="zh-CN" altLang="en-US" sz="3200" dirty="0" smtClean="0">
                <a:solidFill>
                  <a:srgbClr val="00B0F0"/>
                </a:solidFill>
              </a:rPr>
              <a:t>作用</a:t>
            </a:r>
            <a:endParaRPr lang="zh-CN" altLang="en-US" sz="3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768" y="2061337"/>
            <a:ext cx="12049125" cy="1981200"/>
          </a:xfrm>
          <a:prstGeom prst="rect">
            <a:avLst/>
          </a:prstGeom>
        </p:spPr>
      </p:pic>
      <p:pic>
        <p:nvPicPr>
          <p:cNvPr id="14340" name="Picture 4" descr="https://timgsa.baidu.com/timg?image&amp;quality=80&amp;size=b9999_10000&amp;sec=1594302402378&amp;di=a1b8c54172f8f4f16a3902e4a09602bf&amp;imgtype=0&amp;src=http%3A%2F%2F5b0988e595225.cdn.sohucs.com%2Fimages%2F20180912%2Fb788338ea7f14d9b991d8b420c390ae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036" y="4141900"/>
            <a:ext cx="3900949" cy="233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0195" y="3716020"/>
            <a:ext cx="1784500" cy="2924394"/>
          </a:xfrm>
          <a:prstGeom prst="rect">
            <a:avLst/>
          </a:prstGeom>
        </p:spPr>
      </p:pic>
      <p:pic>
        <p:nvPicPr>
          <p:cNvPr id="2050" name="Picture 2" descr="https://timgsa.baidu.com/timg?image&amp;quality=80&amp;size=b9999_10000&amp;sec=1594444511240&amp;di=6f789ee026757484ed452a1efbc9e8e9&amp;imgtype=0&amp;src=http%3A%2F%2Fdingyue.nosdn.127.net%2F5IB860QfBSum3qhjji0s0oIc9g2ZVJEdUDxPpU34lrLDV1527735647732compressfla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6227" y="3853845"/>
            <a:ext cx="4149373" cy="232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0" y="25464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三、地下水的形成与特点</a:t>
            </a:r>
          </a:p>
        </p:txBody>
      </p:sp>
    </p:spTree>
    <p:extLst>
      <p:ext uri="{BB962C8B-B14F-4D97-AF65-F5344CB8AC3E}">
        <p14:creationId xmlns:p14="http://schemas.microsoft.com/office/powerpoint/2010/main" xmlns="" val="52125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60768" y="1230340"/>
            <a:ext cx="88362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地下水的特点</a:t>
            </a:r>
            <a:r>
              <a:rPr lang="en-US" altLang="zh-CN" sz="3200" dirty="0"/>
              <a:t>5</a:t>
            </a:r>
            <a:r>
              <a:rPr lang="zh-CN" altLang="en-US" sz="3200" dirty="0"/>
              <a:t>：具有医疗</a:t>
            </a:r>
            <a:r>
              <a:rPr lang="zh-CN" altLang="en-US" sz="3200" dirty="0" smtClean="0"/>
              <a:t>作用</a:t>
            </a:r>
            <a:endParaRPr lang="zh-CN" altLang="en-US" sz="3200" dirty="0"/>
          </a:p>
        </p:txBody>
      </p:sp>
      <p:sp>
        <p:nvSpPr>
          <p:cNvPr id="6" name="文本框 5"/>
          <p:cNvSpPr txBox="1"/>
          <p:nvPr/>
        </p:nvSpPr>
        <p:spPr>
          <a:xfrm>
            <a:off x="0" y="25464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三、地下水的形成与特点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3066888"/>
              </p:ext>
            </p:extLst>
          </p:nvPr>
        </p:nvGraphicFramePr>
        <p:xfrm>
          <a:off x="668092" y="1922471"/>
          <a:ext cx="9591030" cy="438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704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177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9028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31645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序号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组分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对人体的作用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76961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温度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对治疗神经过于兴奋、动脉硬化、高血压、半身不遂等有较好作用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1645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矿化度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对治疗神经麻痹、肌肉瘫痪有利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1645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pH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调节神经、体液、内分泌的平衡、利于人体代谢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76961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偏硅酸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治疗胃病，强壮骨骼、维持动脉壁的弹性和保持内膜，降低心血管疾病的死亡率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1645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抑制忧虑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1645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偏硼酸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消毒、消炎、治疗皮肤病和关节炎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1645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治疗皮肤病、关节炎和胃病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918501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60767" y="1230340"/>
            <a:ext cx="120312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</a:t>
            </a:r>
            <a:r>
              <a:rPr lang="zh-CN" altLang="en-US" sz="3200" dirty="0" smtClean="0"/>
              <a:t>地下水</a:t>
            </a:r>
            <a:r>
              <a:rPr lang="zh-CN" altLang="en-US" sz="3200" dirty="0"/>
              <a:t>的特点</a:t>
            </a:r>
            <a:r>
              <a:rPr lang="en-US" altLang="zh-CN" sz="3200" dirty="0"/>
              <a:t>6</a:t>
            </a:r>
            <a:r>
              <a:rPr lang="zh-CN" altLang="en-US" sz="3200" dirty="0"/>
              <a:t>：</a:t>
            </a:r>
            <a:r>
              <a:rPr lang="zh-CN" altLang="en-US" sz="3200" dirty="0">
                <a:solidFill>
                  <a:srgbClr val="00B0F0"/>
                </a:solidFill>
              </a:rPr>
              <a:t>可以</a:t>
            </a:r>
            <a:r>
              <a:rPr lang="zh-CN" altLang="en-US" sz="3200" dirty="0" smtClean="0">
                <a:solidFill>
                  <a:srgbClr val="00B0F0"/>
                </a:solidFill>
              </a:rPr>
              <a:t>发电</a:t>
            </a:r>
            <a:endParaRPr lang="en-US" altLang="zh-CN" sz="3200" dirty="0" smtClean="0"/>
          </a:p>
          <a:p>
            <a:pPr>
              <a:lnSpc>
                <a:spcPct val="150000"/>
              </a:lnSpc>
            </a:pPr>
            <a:r>
              <a:rPr lang="en-US" altLang="zh-CN" sz="3200" dirty="0"/>
              <a:t> </a:t>
            </a:r>
            <a:r>
              <a:rPr lang="en-US" altLang="zh-CN" sz="3200" dirty="0" smtClean="0"/>
              <a:t>     </a:t>
            </a:r>
            <a:r>
              <a:rPr lang="zh-CN" altLang="en-US" sz="3200" dirty="0" smtClean="0"/>
              <a:t>羊</a:t>
            </a:r>
            <a:r>
              <a:rPr lang="zh-CN" altLang="en-US" sz="3200" dirty="0"/>
              <a:t>八井地热发电厂位于西藏拉萨市西北</a:t>
            </a:r>
            <a:r>
              <a:rPr lang="zh-CN" altLang="en-US" sz="3200" dirty="0" smtClean="0"/>
              <a:t>，</a:t>
            </a:r>
            <a:r>
              <a:rPr lang="en-US" altLang="zh-CN" sz="3200" dirty="0" smtClean="0"/>
              <a:t>20</a:t>
            </a:r>
            <a:r>
              <a:rPr lang="zh-CN" altLang="en-US" sz="3200" dirty="0" smtClean="0"/>
              <a:t>世纪</a:t>
            </a:r>
            <a:r>
              <a:rPr lang="en-US" altLang="zh-CN" sz="3200" dirty="0" smtClean="0"/>
              <a:t>70</a:t>
            </a:r>
            <a:r>
              <a:rPr lang="zh-CN" altLang="en-US" sz="3200" dirty="0"/>
              <a:t>年代开始兴建，是我国地热发电成功的</a:t>
            </a:r>
            <a:r>
              <a:rPr lang="zh-CN" altLang="en-US" sz="3200" dirty="0" smtClean="0"/>
              <a:t>典范。</a:t>
            </a:r>
            <a:endParaRPr lang="zh-CN" altLang="en-US" sz="3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728" y="3538664"/>
            <a:ext cx="3744418" cy="2806274"/>
          </a:xfrm>
          <a:prstGeom prst="rect">
            <a:avLst/>
          </a:prstGeom>
        </p:spPr>
      </p:pic>
      <p:pic>
        <p:nvPicPr>
          <p:cNvPr id="22532" name="Picture 4" descr="https://timgsa.baidu.com/timg?image&amp;quality=80&amp;size=b9999_10000&amp;sec=1594302818522&amp;di=409d199bedd44756e1ae4ae4845fff04&amp;imgtype=0&amp;src=http%3A%2F%2Fupload.ceweekly.cn%2F2015%2F0908%2F14416784192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146" y="3577076"/>
            <a:ext cx="4518847" cy="272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0" y="25464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三、地下水的形成与特点</a:t>
            </a:r>
          </a:p>
        </p:txBody>
      </p:sp>
    </p:spTree>
    <p:extLst>
      <p:ext uri="{BB962C8B-B14F-4D97-AF65-F5344CB8AC3E}">
        <p14:creationId xmlns:p14="http://schemas.microsoft.com/office/powerpoint/2010/main" xmlns="" val="4084720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60767" y="1230340"/>
            <a:ext cx="8126705" cy="735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地下水的特点</a:t>
            </a:r>
            <a:r>
              <a:rPr lang="en-US" altLang="zh-CN" sz="3200" dirty="0"/>
              <a:t>7</a:t>
            </a:r>
            <a:r>
              <a:rPr lang="zh-CN" altLang="en-US" sz="3200" dirty="0"/>
              <a:t>：</a:t>
            </a:r>
            <a:r>
              <a:rPr lang="zh-CN" altLang="en-US" sz="3200" dirty="0">
                <a:solidFill>
                  <a:srgbClr val="00B0F0"/>
                </a:solidFill>
              </a:rPr>
              <a:t>具有重要的旅游价值</a:t>
            </a:r>
          </a:p>
        </p:txBody>
      </p:sp>
      <p:pic>
        <p:nvPicPr>
          <p:cNvPr id="13314" name="Picture 2" descr="https://timgsa.baidu.com/timg?image&amp;quality=80&amp;size=b9999_10000&amp;sec=1594302595218&amp;di=57299153f6a547fecd9e51a7b7095a6e&amp;imgtype=0&amp;src=http%3A%2F%2Fimages4.c-ctrip.com%2Ftarget%2Ffd%2Ftuangou%2Fg2%2FM05%2FCF%2F27%2FCghzgFURIvmAJ63xAAM1t9LeA1M313_720_480_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665" y="2086839"/>
            <a:ext cx="5347935" cy="356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timgsa.baidu.com/timg?image&amp;quality=80&amp;size=b9999_10000&amp;sec=1594302638035&amp;di=5ac7eac26d8d35441a661fb651430c00&amp;imgtype=0&amp;src=http%3A%2F%2Fwww.56ren.com%2Fupload%2Fueditor%2Fimage%2F20160714%2F578709a79c7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5216" y="2086839"/>
            <a:ext cx="5371435" cy="356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0" y="25464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三、地下水的形成与特点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31520" y="223354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趵突泉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510997" y="223354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月牙泉</a:t>
            </a:r>
          </a:p>
        </p:txBody>
      </p:sp>
    </p:spTree>
    <p:extLst>
      <p:ext uri="{BB962C8B-B14F-4D97-AF65-F5344CB8AC3E}">
        <p14:creationId xmlns:p14="http://schemas.microsoft.com/office/powerpoint/2010/main" xmlns="" val="30132516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0" y="25464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三、地下水的形成与特点</a:t>
            </a:r>
          </a:p>
        </p:txBody>
      </p:sp>
      <p:pic>
        <p:nvPicPr>
          <p:cNvPr id="2" name="0001.哔哩哔哩-【黄石国家公园】老实泉喷发全过程 00_02_30-00_03_3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53612" y="1227405"/>
            <a:ext cx="8737159" cy="492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67819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timgsa.baidu.com/timg?image&amp;quality=80&amp;size=b9999_10000&amp;sec=1594186657511&amp;di=ac03a2a8d9e74789ec0f22ba954d78bc&amp;imgtype=0&amp;src=http%3A%2F%2F5b0988e595225.cdn.sohucs.com%2Fimages%2F20180502%2F3428e2eee6474257ba4c910b579ca3a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9226" y="1420838"/>
            <a:ext cx="7341925" cy="479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3981691" y="254643"/>
            <a:ext cx="4301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四、地下水的流动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10003" y="1548514"/>
            <a:ext cx="39892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 地下水在地下不是静止的，是从高处向低处流动。这和</a:t>
            </a:r>
            <a:r>
              <a:rPr lang="zh-CN" altLang="en-US" sz="3200" dirty="0" smtClean="0"/>
              <a:t>河水一样，但</a:t>
            </a:r>
            <a:r>
              <a:rPr lang="zh-CN" altLang="en-US" sz="3200" dirty="0"/>
              <a:t>流动速度极慢。</a:t>
            </a:r>
          </a:p>
        </p:txBody>
      </p:sp>
    </p:spTree>
    <p:extLst>
      <p:ext uri="{BB962C8B-B14F-4D97-AF65-F5344CB8AC3E}">
        <p14:creationId xmlns:p14="http://schemas.microsoft.com/office/powerpoint/2010/main" xmlns="" val="27499260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4" name="Picture 6" descr="https://timgsa.baidu.com/timg?image&amp;quality=80&amp;size=b9999_10000&amp;sec=1594104183578&amp;di=5e2152edd63bc292c58a2f84d03129b3&amp;imgtype=0&amp;src=http%3A%2F%2Fimg01.fuhai360.com%2Fshdj%2F201706%2F20170605214013137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240" t="14958" r="6240" b="4110"/>
          <a:stretch/>
        </p:blipFill>
        <p:spPr bwMode="auto">
          <a:xfrm>
            <a:off x="312234" y="3949559"/>
            <a:ext cx="2582666" cy="282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3981691" y="254643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一、水与人的关系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49811878"/>
              </p:ext>
            </p:extLst>
          </p:nvPr>
        </p:nvGraphicFramePr>
        <p:xfrm>
          <a:off x="312516" y="1293389"/>
          <a:ext cx="11212597" cy="265617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5038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396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927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47635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537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年龄</a:t>
                      </a:r>
                      <a:endParaRPr 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每日需水</a:t>
                      </a:r>
                      <a:r>
                        <a:rPr lang="en-US" sz="1600" kern="100" dirty="0">
                          <a:effectLst/>
                        </a:rPr>
                        <a:t>(ml)</a:t>
                      </a:r>
                      <a:endParaRPr 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从饮品获得水</a:t>
                      </a:r>
                      <a:r>
                        <a:rPr lang="en-US" sz="1600" kern="100" dirty="0">
                          <a:effectLst/>
                        </a:rPr>
                        <a:t>(ml)</a:t>
                      </a:r>
                      <a:endParaRPr 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从食物中获得水</a:t>
                      </a:r>
                      <a:r>
                        <a:rPr lang="en-US" sz="1600" kern="100" dirty="0">
                          <a:effectLst/>
                        </a:rPr>
                        <a:t>(ml)</a:t>
                      </a:r>
                      <a:endParaRPr 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70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</a:t>
                      </a:r>
                      <a:r>
                        <a:rPr lang="zh-CN" sz="1600" kern="100">
                          <a:effectLst/>
                        </a:rPr>
                        <a:t>～</a:t>
                      </a:r>
                      <a:r>
                        <a:rPr lang="en-US" sz="1600" kern="100">
                          <a:effectLst/>
                        </a:rPr>
                        <a:t>3</a:t>
                      </a:r>
                      <a:r>
                        <a:rPr lang="zh-CN" sz="1600" kern="100">
                          <a:effectLst/>
                        </a:rPr>
                        <a:t>岁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1200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900</a:t>
                      </a:r>
                      <a:endParaRPr 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300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70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4</a:t>
                      </a:r>
                      <a:r>
                        <a:rPr lang="zh-CN" sz="1600" kern="100">
                          <a:effectLst/>
                        </a:rPr>
                        <a:t>～</a:t>
                      </a:r>
                      <a:r>
                        <a:rPr lang="en-US" sz="1600" kern="100">
                          <a:effectLst/>
                        </a:rPr>
                        <a:t>8</a:t>
                      </a:r>
                      <a:r>
                        <a:rPr lang="zh-CN" sz="1600" kern="100">
                          <a:effectLst/>
                        </a:rPr>
                        <a:t>岁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1500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1100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400</a:t>
                      </a:r>
                      <a:endParaRPr 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70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9</a:t>
                      </a:r>
                      <a:r>
                        <a:rPr lang="zh-CN" sz="1600" kern="100">
                          <a:effectLst/>
                        </a:rPr>
                        <a:t>～</a:t>
                      </a:r>
                      <a:r>
                        <a:rPr lang="en-US" sz="1600" kern="100">
                          <a:effectLst/>
                        </a:rPr>
                        <a:t>13</a:t>
                      </a:r>
                      <a:r>
                        <a:rPr lang="zh-CN" sz="1600" kern="100">
                          <a:effectLst/>
                        </a:rPr>
                        <a:t>岁（女）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2000</a:t>
                      </a:r>
                      <a:endParaRPr 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1500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500</a:t>
                      </a:r>
                      <a:endParaRPr 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70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9</a:t>
                      </a:r>
                      <a:r>
                        <a:rPr lang="zh-CN" sz="1600" kern="100">
                          <a:effectLst/>
                        </a:rPr>
                        <a:t>～</a:t>
                      </a:r>
                      <a:r>
                        <a:rPr lang="en-US" sz="1600" kern="100">
                          <a:effectLst/>
                        </a:rPr>
                        <a:t>13</a:t>
                      </a:r>
                      <a:r>
                        <a:rPr lang="zh-CN" sz="1600" kern="100">
                          <a:effectLst/>
                        </a:rPr>
                        <a:t>岁（男）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2200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1700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500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70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14</a:t>
                      </a:r>
                      <a:r>
                        <a:rPr lang="zh-CN" sz="1600" kern="100">
                          <a:effectLst/>
                        </a:rPr>
                        <a:t>～</a:t>
                      </a:r>
                      <a:r>
                        <a:rPr lang="en-US" sz="1600" kern="100">
                          <a:effectLst/>
                        </a:rPr>
                        <a:t>18</a:t>
                      </a:r>
                      <a:r>
                        <a:rPr lang="zh-CN" sz="1600" kern="100">
                          <a:effectLst/>
                        </a:rPr>
                        <a:t>岁（女）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2200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1700</a:t>
                      </a:r>
                      <a:endParaRPr 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500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70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14</a:t>
                      </a:r>
                      <a:r>
                        <a:rPr lang="zh-CN" sz="1600" kern="100">
                          <a:effectLst/>
                        </a:rPr>
                        <a:t>～</a:t>
                      </a:r>
                      <a:r>
                        <a:rPr lang="en-US" sz="1600" kern="100">
                          <a:effectLst/>
                        </a:rPr>
                        <a:t>18</a:t>
                      </a:r>
                      <a:r>
                        <a:rPr lang="zh-CN" sz="1600" kern="100">
                          <a:effectLst/>
                        </a:rPr>
                        <a:t>岁（男）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3000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2300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700</a:t>
                      </a:r>
                      <a:endParaRPr 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0146" y="3785779"/>
            <a:ext cx="2815721" cy="28157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5867" y="3949559"/>
            <a:ext cx="3745680" cy="265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80940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96410" y="1379702"/>
            <a:ext cx="41499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/>
              <a:t>  到底有多慢呢？孔隙水一般一天只能运动几厘米到几十厘米，裂隙水稍微快点，也就几十厘米到几米吧。比蜗牛还慢呢！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1679" y="3322595"/>
            <a:ext cx="4958924" cy="2975354"/>
          </a:xfrm>
          <a:prstGeom prst="rect">
            <a:avLst/>
          </a:prstGeom>
        </p:spPr>
      </p:pic>
      <p:sp>
        <p:nvSpPr>
          <p:cNvPr id="5" name="椭圆形标注 4"/>
          <p:cNvSpPr/>
          <p:nvPr/>
        </p:nvSpPr>
        <p:spPr bwMode="auto">
          <a:xfrm>
            <a:off x="6132279" y="1492243"/>
            <a:ext cx="4839286" cy="3108960"/>
          </a:xfrm>
          <a:prstGeom prst="wedgeEllipseCallout">
            <a:avLst>
              <a:gd name="adj1" fmla="val 8237"/>
              <a:gd name="adj2" fmla="val 6114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4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  <a:cs typeface="Aharoni" panose="02010803020104030203" pitchFamily="2" charset="-79"/>
              </a:rPr>
              <a:t>地下水先生，你还没有我跑的快呢！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981691" y="254643"/>
            <a:ext cx="4301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四、地下水的流动</a:t>
            </a:r>
          </a:p>
        </p:txBody>
      </p:sp>
    </p:spTree>
    <p:extLst>
      <p:ext uri="{BB962C8B-B14F-4D97-AF65-F5344CB8AC3E}">
        <p14:creationId xmlns:p14="http://schemas.microsoft.com/office/powerpoint/2010/main" xmlns="" val="10510118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35718" y="1323430"/>
            <a:ext cx="105732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/>
              <a:t>   地下水</a:t>
            </a:r>
            <a:r>
              <a:rPr lang="zh-CN" altLang="en-US" sz="3200" dirty="0" smtClean="0"/>
              <a:t>年龄：指</a:t>
            </a:r>
            <a:r>
              <a:rPr lang="zh-CN" altLang="en-US" sz="3200" dirty="0"/>
              <a:t>水在含水层中停留的时间。因为流动速度慢，所以地下水的年龄很老！</a:t>
            </a:r>
          </a:p>
        </p:txBody>
      </p:sp>
      <p:sp>
        <p:nvSpPr>
          <p:cNvPr id="4" name="云形标注 3"/>
          <p:cNvSpPr/>
          <p:nvPr/>
        </p:nvSpPr>
        <p:spPr bwMode="auto">
          <a:xfrm>
            <a:off x="5416061" y="2968069"/>
            <a:ext cx="3608200" cy="2302161"/>
          </a:xfrm>
          <a:prstGeom prst="cloudCallout">
            <a:avLst>
              <a:gd name="adj1" fmla="val 54619"/>
              <a:gd name="adj2" fmla="val 39175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地下水也有年龄？</a:t>
            </a:r>
            <a:endParaRPr kumimoji="0" lang="zh-CN" altLang="en-US" sz="40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7170" name="Picture 2" descr="https://timgsa.baidu.com/timg?image&amp;quality=80&amp;size=b9999_10000&amp;sec=1594385870437&amp;di=86014f1c914162b2af1271e07f71a4d3&amp;imgtype=0&amp;src=http%3A%2F%2Fi9.17173.itc.cn%2F2010%2Fnews%2F2010%2F05%2F11%2Fb0511cqxz01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0576"/>
          <a:stretch/>
        </p:blipFill>
        <p:spPr bwMode="auto">
          <a:xfrm>
            <a:off x="9629744" y="2670150"/>
            <a:ext cx="2264068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7947" y="3334408"/>
            <a:ext cx="5590517" cy="238374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700925" y="2966573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00B0F0"/>
                </a:solidFill>
              </a:rPr>
              <a:t>地下水年龄测定方法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981691" y="254643"/>
            <a:ext cx="4301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四、地下水的流动</a:t>
            </a:r>
          </a:p>
        </p:txBody>
      </p:sp>
    </p:spTree>
    <p:extLst>
      <p:ext uri="{BB962C8B-B14F-4D97-AF65-F5344CB8AC3E}">
        <p14:creationId xmlns:p14="http://schemas.microsoft.com/office/powerpoint/2010/main" xmlns="" val="8135659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35718" y="1323430"/>
            <a:ext cx="105732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/>
              <a:t>   到底最老的水有多少岁呢？现有的数据表明，最老的地下水年龄超过了</a:t>
            </a:r>
            <a:r>
              <a:rPr lang="en-US" altLang="zh-CN" sz="3200" dirty="0"/>
              <a:t>100</a:t>
            </a:r>
            <a:r>
              <a:rPr lang="zh-CN" altLang="en-US" sz="3200" dirty="0"/>
              <a:t>万岁！比我们人的寿命长太多了！！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6691" y="3253991"/>
            <a:ext cx="5268962" cy="32777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/>
          <a:srcRect b="4575"/>
          <a:stretch>
            <a:fillRect/>
          </a:stretch>
        </p:blipFill>
        <p:spPr>
          <a:xfrm>
            <a:off x="6445653" y="2990408"/>
            <a:ext cx="3471008" cy="334285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013293" y="5827487"/>
            <a:ext cx="3390235" cy="33718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CN" altLang="en-US" sz="1600" b="1" dirty="0"/>
              <a:t>华北平原</a:t>
            </a:r>
            <a:r>
              <a:rPr lang="en-US" altLang="zh-CN" sz="1600" b="1" dirty="0"/>
              <a:t>—</a:t>
            </a:r>
            <a:r>
              <a:rPr lang="zh-CN" altLang="en-US" sz="1600" b="1" dirty="0"/>
              <a:t>深层承压水</a:t>
            </a:r>
            <a:r>
              <a:rPr lang="en-US" altLang="zh-CN" sz="1600" b="1" dirty="0"/>
              <a:t>—</a:t>
            </a:r>
            <a:r>
              <a:rPr lang="zh-CN" altLang="en-US" sz="1600" b="1" dirty="0"/>
              <a:t>封闭系统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729556" y="6026256"/>
            <a:ext cx="2903202" cy="33718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CN" altLang="en-US" sz="1600" b="1" dirty="0"/>
              <a:t>努比亚砂岩</a:t>
            </a:r>
            <a:r>
              <a:rPr lang="en-US" altLang="zh-CN" sz="1600" b="1" dirty="0"/>
              <a:t>—</a:t>
            </a:r>
            <a:r>
              <a:rPr lang="zh-CN" altLang="en-US" sz="1600" b="1" dirty="0"/>
              <a:t>无现代补给来源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171280" y="3347297"/>
            <a:ext cx="1587073" cy="6451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420-560m</a:t>
            </a:r>
          </a:p>
          <a:p>
            <a:pPr algn="ctr"/>
            <a:r>
              <a:rPr lang="en-US" altLang="zh-CN" b="1" dirty="0"/>
              <a:t>20-100</a:t>
            </a:r>
            <a:r>
              <a:rPr lang="zh-CN" altLang="en-US" b="1" dirty="0"/>
              <a:t>万年</a:t>
            </a:r>
            <a:endParaRPr lang="en-US" altLang="zh-CN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7357977" y="3386732"/>
            <a:ext cx="1448249" cy="6451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600-1200m</a:t>
            </a:r>
          </a:p>
          <a:p>
            <a:pPr algn="ctr"/>
            <a:r>
              <a:rPr lang="en-US" altLang="zh-CN" b="1" dirty="0"/>
              <a:t>20-100</a:t>
            </a:r>
            <a:r>
              <a:rPr lang="zh-CN" altLang="en-US" b="1" dirty="0"/>
              <a:t>万年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981691" y="254643"/>
            <a:ext cx="4301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四、地下水的流动</a:t>
            </a:r>
          </a:p>
        </p:txBody>
      </p:sp>
    </p:spTree>
    <p:extLst>
      <p:ext uri="{BB962C8B-B14F-4D97-AF65-F5344CB8AC3E}">
        <p14:creationId xmlns:p14="http://schemas.microsoft.com/office/powerpoint/2010/main" xmlns="" val="39126643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6320" y="1378841"/>
            <a:ext cx="5734832" cy="47407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35718" y="1323430"/>
            <a:ext cx="42598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/>
              <a:t>   地下水最终去哪里了？？</a:t>
            </a:r>
            <a:endParaRPr lang="en-US" altLang="zh-CN" sz="3200" dirty="0"/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3200" dirty="0"/>
              <a:t>蒸发蒸腾</a:t>
            </a:r>
            <a:endParaRPr lang="en-US" altLang="zh-CN" sz="3200" dirty="0"/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3200" dirty="0"/>
              <a:t>变成河水、湖水</a:t>
            </a:r>
            <a:endParaRPr lang="en-US" altLang="zh-CN" sz="3200" dirty="0"/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3200" dirty="0"/>
              <a:t>人类开采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806681" y="2277248"/>
            <a:ext cx="2177593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降   雨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015887" y="1803232"/>
            <a:ext cx="2313752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蒸 腾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015887" y="5585098"/>
            <a:ext cx="2576549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蒸 发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981691" y="254643"/>
            <a:ext cx="4301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四、地下水的流动</a:t>
            </a:r>
          </a:p>
        </p:txBody>
      </p:sp>
    </p:spTree>
    <p:extLst>
      <p:ext uri="{BB962C8B-B14F-4D97-AF65-F5344CB8AC3E}">
        <p14:creationId xmlns:p14="http://schemas.microsoft.com/office/powerpoint/2010/main" xmlns="" val="19659230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2280" y="2672276"/>
            <a:ext cx="5308872" cy="353924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35718" y="1323430"/>
            <a:ext cx="111811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/>
              <a:t>   地下水会通过地下流入到河水中，所以在很长时间不下雨时，河中还会有水。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64"/>
          <a:stretch/>
        </p:blipFill>
        <p:spPr>
          <a:xfrm>
            <a:off x="321211" y="4937760"/>
            <a:ext cx="2409874" cy="1505244"/>
          </a:xfrm>
          <a:prstGeom prst="rect">
            <a:avLst/>
          </a:prstGeom>
        </p:spPr>
      </p:pic>
      <p:sp>
        <p:nvSpPr>
          <p:cNvPr id="9" name="爆炸形 2 8"/>
          <p:cNvSpPr/>
          <p:nvPr/>
        </p:nvSpPr>
        <p:spPr bwMode="auto">
          <a:xfrm>
            <a:off x="1526148" y="2311374"/>
            <a:ext cx="5496561" cy="3481754"/>
          </a:xfrm>
          <a:prstGeom prst="irregularSeal2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也没有下雨啊，河水是哪里来的呢？</a:t>
            </a:r>
            <a:endParaRPr kumimoji="0" lang="zh-CN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81691" y="254643"/>
            <a:ext cx="4301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四、地下水的流动</a:t>
            </a:r>
          </a:p>
        </p:txBody>
      </p:sp>
    </p:spTree>
    <p:extLst>
      <p:ext uri="{BB962C8B-B14F-4D97-AF65-F5344CB8AC3E}">
        <p14:creationId xmlns:p14="http://schemas.microsoft.com/office/powerpoint/2010/main" xmlns="" val="21537355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6342" y="1186133"/>
            <a:ext cx="109105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/>
              <a:t>   地下水也会补给湖水，如巴丹吉林沙漠，沙漠深处有</a:t>
            </a:r>
            <a:r>
              <a:rPr lang="en-US" altLang="zh-CN" sz="3200" dirty="0"/>
              <a:t>100</a:t>
            </a:r>
            <a:r>
              <a:rPr lang="zh-CN" altLang="en-US" sz="3200" dirty="0"/>
              <a:t>多个湖泊，就是依靠地下水补给的。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0541" y="3006016"/>
            <a:ext cx="4276725" cy="25622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7335" y="2883795"/>
            <a:ext cx="5371066" cy="305174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981691" y="254643"/>
            <a:ext cx="4301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四、地下水的流动</a:t>
            </a:r>
          </a:p>
        </p:txBody>
      </p:sp>
    </p:spTree>
    <p:extLst>
      <p:ext uri="{BB962C8B-B14F-4D97-AF65-F5344CB8AC3E}">
        <p14:creationId xmlns:p14="http://schemas.microsoft.com/office/powerpoint/2010/main" xmlns="" val="21156391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imgsa.baidu.com/timg?image&amp;quality=80&amp;size=b9999_10000&amp;sec=1594189270554&amp;di=465a1067f2e0929640f32da11601f207&amp;imgtype=0&amp;src=http%3A%2F%2F5b0988e595225.cdn.sohucs.com%2Fimages%2F20181028%2F239a818f7b3c457f927377d0e01f90d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123" y="2486103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imgsa.baidu.com/timg?image&amp;quality=80&amp;size=b9999_10000&amp;sec=1594189404254&amp;di=15508fd4438d880f7609686e1a912065&amp;imgtype=0&amp;src=http%3A%2F%2Fpaper.ce.cn%2Fjjrb%2Fres%2F1%2F1%2F2009-02%2F08%2F01%2Fres01_attpic_brie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9578" y="2486103"/>
            <a:ext cx="5715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937517" y="1356619"/>
            <a:ext cx="10910559" cy="735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/>
              <a:t>   人类开采也是地下水最重要的消耗方式。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981691" y="254643"/>
            <a:ext cx="4301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四、地下水的流动</a:t>
            </a:r>
          </a:p>
        </p:txBody>
      </p:sp>
    </p:spTree>
    <p:extLst>
      <p:ext uri="{BB962C8B-B14F-4D97-AF65-F5344CB8AC3E}">
        <p14:creationId xmlns:p14="http://schemas.microsoft.com/office/powerpoint/2010/main" xmlns="" val="24124034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81691" y="254643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五、地下水开发利用</a:t>
            </a:r>
          </a:p>
        </p:txBody>
      </p:sp>
      <p:sp>
        <p:nvSpPr>
          <p:cNvPr id="3" name="矩形 2"/>
          <p:cNvSpPr/>
          <p:nvPr/>
        </p:nvSpPr>
        <p:spPr>
          <a:xfrm>
            <a:off x="528916" y="1477143"/>
            <a:ext cx="50929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  其实人类使用地下水已有很长历史。据文献记载，我们祖先早在</a:t>
            </a:r>
            <a:r>
              <a:rPr lang="en-US" altLang="zh-CN" sz="3200" dirty="0"/>
              <a:t>6000</a:t>
            </a:r>
            <a:r>
              <a:rPr lang="zh-CN" altLang="en-US" sz="3200" dirty="0"/>
              <a:t>年前的原始社会就已经开发利用地下水了。据</a:t>
            </a:r>
            <a:r>
              <a:rPr lang="en-US" altLang="zh-CN" sz="3200" dirty="0"/>
              <a:t>《</a:t>
            </a:r>
            <a:r>
              <a:rPr lang="zh-CN" altLang="en-US" sz="3200" dirty="0"/>
              <a:t>周书</a:t>
            </a:r>
            <a:r>
              <a:rPr lang="en-US" altLang="zh-CN" sz="3200" dirty="0"/>
              <a:t>》</a:t>
            </a:r>
            <a:r>
              <a:rPr lang="zh-CN" altLang="en-US" sz="3200" dirty="0"/>
              <a:t>记载：“皇帝穿井”。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9570" y="1710820"/>
            <a:ext cx="6085443" cy="405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50166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586"/>
          <a:stretch/>
        </p:blipFill>
        <p:spPr>
          <a:xfrm>
            <a:off x="577298" y="1668704"/>
            <a:ext cx="6359377" cy="450309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099004" y="1842438"/>
            <a:ext cx="50929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 浙江余姚河姆渡原始社会遗址发现的水井，距今</a:t>
            </a:r>
            <a:r>
              <a:rPr lang="en-US" altLang="zh-CN" sz="3200" dirty="0"/>
              <a:t>5600</a:t>
            </a:r>
            <a:r>
              <a:rPr lang="zh-CN" altLang="en-US" sz="3200" dirty="0"/>
              <a:t>年，是我国目前发现最早的水井。用四排木桩作为井壁，将其中的土挖出。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981691" y="254643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五、地下水开发利用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17368860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248" r="28695"/>
          <a:stretch/>
        </p:blipFill>
        <p:spPr>
          <a:xfrm>
            <a:off x="682907" y="1307939"/>
            <a:ext cx="3264062" cy="529541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60940" y="130793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</a:rPr>
              <a:t>陶井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4882" y="1585730"/>
            <a:ext cx="6667019" cy="444467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900505" y="1661461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清代砖井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981691" y="254643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五、地下水开发利用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9215983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3783" y="3748701"/>
            <a:ext cx="4482608" cy="25252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981691" y="254643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一、水与人的关系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187" y="3678419"/>
            <a:ext cx="4712072" cy="2570221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 bwMode="auto">
          <a:xfrm>
            <a:off x="5107259" y="4599588"/>
            <a:ext cx="836523" cy="1215984"/>
          </a:xfrm>
          <a:prstGeom prst="rightArrow">
            <a:avLst>
              <a:gd name="adj1" fmla="val 50000"/>
              <a:gd name="adj2" fmla="val 45849"/>
            </a:avLst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1" i="0" u="none" strike="noStrike" normalizeH="0" baseline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8181" y="1289941"/>
            <a:ext cx="118116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>
                <a:solidFill>
                  <a:srgbClr val="000000"/>
                </a:solidFill>
              </a:rPr>
              <a:t>   不但是个人，整个社会也会由于没有水而整体消失。著名的楼兰古国是古丝绸之路上的一个小国，位于新疆罗布泊</a:t>
            </a:r>
            <a:r>
              <a:rPr lang="zh-CN" altLang="en-US" sz="3200" dirty="0" smtClean="0">
                <a:solidFill>
                  <a:srgbClr val="000000"/>
                </a:solidFill>
              </a:rPr>
              <a:t>西部</a:t>
            </a:r>
            <a:r>
              <a:rPr lang="en-US" altLang="zh-CN" sz="3200" dirty="0" smtClean="0">
                <a:solidFill>
                  <a:srgbClr val="000000"/>
                </a:solidFill>
              </a:rPr>
              <a:t>(</a:t>
            </a:r>
            <a:r>
              <a:rPr lang="zh-CN" altLang="en-US" sz="3200" dirty="0" smtClean="0">
                <a:solidFill>
                  <a:srgbClr val="000000"/>
                </a:solidFill>
              </a:rPr>
              <a:t>现新疆若羌县</a:t>
            </a:r>
            <a:r>
              <a:rPr lang="en-US" altLang="zh-CN" sz="3200" dirty="0" smtClean="0">
                <a:solidFill>
                  <a:srgbClr val="000000"/>
                </a:solidFill>
              </a:rPr>
              <a:t>)</a:t>
            </a:r>
            <a:r>
              <a:rPr lang="zh-CN" altLang="en-US" sz="3200" dirty="0" smtClean="0">
                <a:solidFill>
                  <a:srgbClr val="000000"/>
                </a:solidFill>
              </a:rPr>
              <a:t>，在</a:t>
            </a:r>
            <a:r>
              <a:rPr lang="zh-CN" altLang="en-US" sz="3200" dirty="0">
                <a:solidFill>
                  <a:srgbClr val="000000"/>
                </a:solidFill>
              </a:rPr>
              <a:t>公元前</a:t>
            </a:r>
            <a:r>
              <a:rPr lang="en-US" altLang="zh-CN" sz="3200" dirty="0">
                <a:solidFill>
                  <a:srgbClr val="000000"/>
                </a:solidFill>
              </a:rPr>
              <a:t>176</a:t>
            </a:r>
            <a:r>
              <a:rPr lang="zh-CN" altLang="en-US" sz="3200" dirty="0">
                <a:solidFill>
                  <a:srgbClr val="000000"/>
                </a:solidFill>
              </a:rPr>
              <a:t>年建国，公元</a:t>
            </a:r>
            <a:r>
              <a:rPr lang="en-US" altLang="zh-CN" sz="3200" dirty="0">
                <a:solidFill>
                  <a:srgbClr val="000000"/>
                </a:solidFill>
              </a:rPr>
              <a:t>630</a:t>
            </a:r>
            <a:r>
              <a:rPr lang="zh-CN" altLang="en-US" sz="3200" dirty="0">
                <a:solidFill>
                  <a:srgbClr val="000000"/>
                </a:solidFill>
              </a:rPr>
              <a:t>年却突然神秘消失。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2002421" y="3748701"/>
            <a:ext cx="2350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曾经的楼兰古国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187504" y="3747556"/>
            <a:ext cx="2040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楼兰古国遗迹</a:t>
            </a:r>
          </a:p>
        </p:txBody>
      </p:sp>
    </p:spTree>
    <p:extLst>
      <p:ext uri="{BB962C8B-B14F-4D97-AF65-F5344CB8AC3E}">
        <p14:creationId xmlns:p14="http://schemas.microsoft.com/office/powerpoint/2010/main" xmlns="" val="4665801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760940" y="130793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汉代陶井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900505" y="1661461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清代砖井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981691" y="254643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五、地下水开发利用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1293" y="1538771"/>
            <a:ext cx="6674196" cy="492221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5583" y="1538771"/>
            <a:ext cx="50929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  </a:t>
            </a:r>
            <a:r>
              <a:rPr lang="en-US" altLang="zh-CN" sz="3200" dirty="0" smtClean="0"/>
              <a:t>1931</a:t>
            </a:r>
            <a:r>
              <a:rPr lang="zh-CN" altLang="en-US" sz="3200" dirty="0" smtClean="0"/>
              <a:t>年</a:t>
            </a:r>
            <a:r>
              <a:rPr lang="en-US" altLang="zh-CN" sz="3200" dirty="0" smtClean="0"/>
              <a:t>9</a:t>
            </a:r>
            <a:r>
              <a:rPr lang="zh-CN" altLang="en-US" sz="3200" dirty="0"/>
              <a:t>月，在瑞金的沙洲坝，毛主席带领</a:t>
            </a:r>
            <a:r>
              <a:rPr lang="zh-CN" altLang="en-US" sz="3200" dirty="0" smtClean="0"/>
              <a:t>大家挖了一口</a:t>
            </a:r>
            <a:r>
              <a:rPr lang="zh-CN" altLang="en-US" sz="3200" dirty="0"/>
              <a:t>直径</a:t>
            </a:r>
            <a:r>
              <a:rPr lang="en-US" altLang="zh-CN" sz="3200" dirty="0"/>
              <a:t>85</a:t>
            </a:r>
            <a:r>
              <a:rPr lang="zh-CN" altLang="en-US" sz="3200" dirty="0"/>
              <a:t>厘米，深约</a:t>
            </a:r>
            <a:r>
              <a:rPr lang="en-US" altLang="zh-CN" sz="3200" dirty="0"/>
              <a:t>5</a:t>
            </a:r>
            <a:r>
              <a:rPr lang="zh-CN" altLang="en-US" sz="3200" dirty="0"/>
              <a:t>米的水井</a:t>
            </a:r>
            <a:r>
              <a:rPr lang="zh-CN" altLang="en-US" sz="3200" dirty="0" smtClean="0"/>
              <a:t>，结束</a:t>
            </a:r>
            <a:r>
              <a:rPr lang="zh-CN" altLang="en-US" sz="3200" dirty="0"/>
              <a:t>了饮用脏塘水的历史，喝上了清澈甘甜的</a:t>
            </a:r>
            <a:r>
              <a:rPr lang="zh-CN" altLang="en-US" sz="3200" dirty="0" smtClean="0"/>
              <a:t>井水，这口井被称为红井。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843464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timgsa.baidu.com/timg?image&amp;quality=80&amp;size=b9999_10000&amp;sec=1594193274390&amp;di=8926e176259cec3322446c590ebacb85&amp;imgtype=0&amp;src=http%3A%2F%2Fimgsrc.baidu.com%2Fbaike%2Fpic%2Fitem%2F966aca078f49f5f47a8947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761"/>
          <a:stretch/>
        </p:blipFill>
        <p:spPr bwMode="auto">
          <a:xfrm>
            <a:off x="401736" y="2995133"/>
            <a:ext cx="5524500" cy="3052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矩形 2"/>
          <p:cNvSpPr/>
          <p:nvPr/>
        </p:nvSpPr>
        <p:spPr>
          <a:xfrm>
            <a:off x="401736" y="1194001"/>
            <a:ext cx="111189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 汉武帝时，凿井四十余丈，井下相通引水。新疆地区的坎儿井就是这个原理。</a:t>
            </a:r>
          </a:p>
        </p:txBody>
      </p:sp>
      <p:pic>
        <p:nvPicPr>
          <p:cNvPr id="4100" name="Picture 4" descr="https://timgsa.baidu.com/timg?image&amp;quality=80&amp;size=b9999_10000&amp;sec=1594193584321&amp;di=9627d18986e525979dee767ac61a2414&amp;imgtype=0&amp;src=http%3A%2F%2Fgss0.baidu.com%2F-Po3dSag_xI4khGko9WTAnF6hhy%2Fzhidao%2Fpic%2Fitem%2Fb17eca8065380cd7d2c78e4aac44ad34588281b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9562" y="3000815"/>
            <a:ext cx="4658609" cy="309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3981691" y="254643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五、地下水开发利用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26284867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2101" y="1309364"/>
            <a:ext cx="113184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  现在，中国</a:t>
            </a:r>
            <a:r>
              <a:rPr lang="zh-CN" altLang="en-US" sz="3200" dirty="0" smtClean="0"/>
              <a:t>地下水资源使用量</a:t>
            </a:r>
            <a:r>
              <a:rPr lang="zh-CN" altLang="en-US" sz="3200" dirty="0"/>
              <a:t>近</a:t>
            </a:r>
            <a:r>
              <a:rPr lang="en-US" altLang="zh-CN" sz="3200" dirty="0"/>
              <a:t>1000</a:t>
            </a:r>
            <a:r>
              <a:rPr lang="zh-CN" altLang="en-US" sz="3200" dirty="0"/>
              <a:t>多</a:t>
            </a:r>
            <a:r>
              <a:rPr lang="zh-CN" altLang="en-US" sz="3200" dirty="0" smtClean="0"/>
              <a:t>亿立方米，</a:t>
            </a:r>
            <a:r>
              <a:rPr lang="zh-CN" altLang="en-US" sz="3200" dirty="0"/>
              <a:t>主要用于农业灌溉（一半以上）和生活饮用水。</a:t>
            </a:r>
            <a:r>
              <a:rPr lang="en-US" altLang="zh-CN" sz="3200" dirty="0"/>
              <a:t>70%</a:t>
            </a:r>
            <a:r>
              <a:rPr lang="zh-CN" altLang="en-US" sz="3200" dirty="0"/>
              <a:t>以上的城市、</a:t>
            </a:r>
            <a:r>
              <a:rPr lang="en-US" altLang="zh-CN" sz="3200" dirty="0"/>
              <a:t>70%</a:t>
            </a:r>
            <a:r>
              <a:rPr lang="zh-CN" altLang="en-US" sz="3200" dirty="0"/>
              <a:t>以上的人口饮用地下水。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8487" y="2932276"/>
            <a:ext cx="3292450" cy="3292450"/>
          </a:xfrm>
          <a:prstGeom prst="rect">
            <a:avLst/>
          </a:prstGeom>
        </p:spPr>
      </p:pic>
      <p:pic>
        <p:nvPicPr>
          <p:cNvPr id="8194" name="Picture 2" descr="https://timgsa.baidu.com/timg?image&amp;quality=80&amp;size=b9999_10000&amp;sec=1594389251654&amp;di=1207731a7b7e0c3ce8b655bd084d54d0&amp;imgtype=0&amp;src=http%3A%2F%2Ffile0.youboy.com%2Fd%2F163%2F91%2F61%2F2%2F286512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01" y="3617688"/>
            <a:ext cx="6807515" cy="264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3981691" y="254643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五、地下水开发利用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33992973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57695" y="1239026"/>
            <a:ext cx="113184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  地下水开发利用程度北方大于南方，很多省份已处于超采状态。地下水的开发利用程度一般不超过</a:t>
            </a:r>
            <a:r>
              <a:rPr lang="en-US" altLang="zh-CN" sz="3200" dirty="0"/>
              <a:t>40%</a:t>
            </a:r>
            <a:r>
              <a:rPr lang="zh-CN" altLang="en-US" sz="3200" dirty="0"/>
              <a:t>的警戒线，但天津、河北、北京、山东等超过了</a:t>
            </a:r>
            <a:r>
              <a:rPr lang="en-US" altLang="zh-CN" sz="3200" dirty="0"/>
              <a:t>70%</a:t>
            </a:r>
            <a:r>
              <a:rPr lang="zh-CN" altLang="en-US" sz="3200" dirty="0" smtClean="0"/>
              <a:t>。</a:t>
            </a:r>
            <a:endParaRPr lang="zh-CN" altLang="en-US" sz="3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0397" y="4286014"/>
            <a:ext cx="3635201" cy="2325507"/>
          </a:xfrm>
          <a:prstGeom prst="rect">
            <a:avLst/>
          </a:prstGeom>
        </p:spPr>
      </p:pic>
      <p:pic>
        <p:nvPicPr>
          <p:cNvPr id="12290" name="Picture 2" descr="https://timgsa.baidu.com/timg?image&amp;quality=80&amp;size=b9999_10000&amp;sec=1594389674555&amp;di=325a151daf1c8c48c876be203be38b2f&amp;imgtype=0&amp;src=http%3A%2F%2Fgss0.baidu.com%2F9vo3dSag_xI4khGko9WTAnF6hhy%2Flvpics%2Fh%3D800%2Fsign%3Dc80d64c5ce11728b2f2d8122f8fcc3b3%2Ff636afc379310a55aa1435a0b44543a9822610b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8535" y="3851567"/>
            <a:ext cx="4153731" cy="275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3981691" y="254643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五、地下水开发利用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8514967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2880" y="1204685"/>
            <a:ext cx="117918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  全国已形成区域地下水下降区</a:t>
            </a:r>
            <a:r>
              <a:rPr lang="en-US" altLang="zh-CN" sz="3200" dirty="0"/>
              <a:t>100</a:t>
            </a:r>
            <a:r>
              <a:rPr lang="zh-CN" altLang="en-US" sz="3200" dirty="0"/>
              <a:t>多个，面积达</a:t>
            </a:r>
            <a:r>
              <a:rPr lang="en-US" altLang="zh-CN" sz="3200" dirty="0"/>
              <a:t>15</a:t>
            </a:r>
            <a:r>
              <a:rPr lang="zh-CN" altLang="en-US" sz="3200" dirty="0"/>
              <a:t>万平方千米。全国有</a:t>
            </a:r>
            <a:r>
              <a:rPr lang="en-US" altLang="zh-CN" sz="3200" dirty="0"/>
              <a:t>46</a:t>
            </a:r>
            <a:r>
              <a:rPr lang="zh-CN" altLang="en-US" sz="3200" dirty="0"/>
              <a:t>个城市发生了地面沉降，其中上海市、天津市、太原市沉降中心最大沉降量超过</a:t>
            </a:r>
            <a:r>
              <a:rPr lang="en-US" altLang="zh-CN" sz="3200" dirty="0"/>
              <a:t>2</a:t>
            </a:r>
            <a:r>
              <a:rPr lang="zh-CN" altLang="en-US" sz="3200" dirty="0"/>
              <a:t>米，天津塘沽最大沉降量达</a:t>
            </a:r>
            <a:r>
              <a:rPr lang="en-US" altLang="zh-CN" sz="3200" dirty="0"/>
              <a:t>3.1</a:t>
            </a:r>
            <a:r>
              <a:rPr lang="zh-CN" altLang="en-US" sz="3200" dirty="0"/>
              <a:t>米。</a:t>
            </a:r>
          </a:p>
        </p:txBody>
      </p:sp>
      <p:pic>
        <p:nvPicPr>
          <p:cNvPr id="5122" name="Picture 2" descr="https://timgsa.baidu.com/timg?image&amp;quality=80&amp;size=b9999_10000&amp;sec=1594273057306&amp;di=3d8fb8317ba9d063651bde6fd68d7caa&amp;imgtype=0&amp;src=http%3A%2F%2Finews.gtimg.com%2Fnewsapp_match%2F0%2F11997883216%2F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00" t="12412" r="12751" b="17811"/>
          <a:stretch/>
        </p:blipFill>
        <p:spPr bwMode="auto">
          <a:xfrm>
            <a:off x="3852004" y="3679800"/>
            <a:ext cx="5753297" cy="272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7992" y="3441660"/>
            <a:ext cx="2860218" cy="31972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81691" y="254643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五、地下水开发利用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25795050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29515" y="1429043"/>
            <a:ext cx="3286125" cy="51816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76663" y="1429043"/>
            <a:ext cx="84528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在美国的农业地区门多塔，</a:t>
            </a:r>
            <a:r>
              <a:rPr lang="en-US" altLang="zh-CN" sz="3200" dirty="0" smtClean="0"/>
              <a:t>1925</a:t>
            </a:r>
            <a:r>
              <a:rPr lang="zh-CN" altLang="en-US" sz="3200" dirty="0" smtClean="0">
                <a:latin typeface="仿宋"/>
                <a:ea typeface="仿宋"/>
              </a:rPr>
              <a:t>～</a:t>
            </a:r>
            <a:r>
              <a:rPr lang="en-US" altLang="zh-CN" sz="3200" dirty="0" smtClean="0"/>
              <a:t>1977</a:t>
            </a:r>
            <a:r>
              <a:rPr lang="zh-CN" altLang="en-US" sz="3200" dirty="0"/>
              <a:t>年，地面下沉大约</a:t>
            </a:r>
            <a:r>
              <a:rPr lang="en-US" altLang="zh-CN" sz="3200" dirty="0"/>
              <a:t>9</a:t>
            </a:r>
            <a:r>
              <a:rPr lang="zh-CN" altLang="en-US" sz="3200" dirty="0"/>
              <a:t>米，图中</a:t>
            </a:r>
            <a:r>
              <a:rPr lang="en-US" altLang="zh-CN" sz="3200" dirty="0"/>
              <a:t>1925</a:t>
            </a:r>
            <a:r>
              <a:rPr lang="zh-CN" altLang="en-US" sz="3200" dirty="0"/>
              <a:t>年时的地面几乎在电线杆顶端位置。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981691" y="254643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五、地下水开发利用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7564" y="3737367"/>
            <a:ext cx="7170363" cy="287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13954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timgsa.baidu.com/timg?image&amp;quality=80&amp;size=b9999_10000&amp;sec=1594189296614&amp;di=83c0bd35a2c0d9991749fadc6b55ce54&amp;imgtype=0&amp;src=http%3A%2F%2Fimages.china.cn%2Fattachement%2Fjpg%2Fsite1000%2F20120221%2F0019b91ed92c10ad4f78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7776" y="3551409"/>
            <a:ext cx="4246878" cy="273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1379196"/>
            <a:ext cx="5109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地下水下降产生地面沉降。</a:t>
            </a:r>
          </a:p>
        </p:txBody>
      </p:sp>
      <p:pic>
        <p:nvPicPr>
          <p:cNvPr id="2050" name="Picture 2" descr="https://timgsa.baidu.com/timg?image&amp;quality=80&amp;size=b9999_10000&amp;sec=1594272785912&amp;di=2e03b31884e7226366efe050c4e1a39b&amp;imgtype=0&amp;src=http%3A%2F%2Fkpgz.gog.cn%2Fpic%2F003%2F029%2F689%2F00302968981_ba47c71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95" y="2415624"/>
            <a:ext cx="5177711" cy="304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imgsa.baidu.com/timg?image&amp;quality=80&amp;size=b9999_10000&amp;sec=1594272935167&amp;di=5430b7b7324040e0b33896ab1979edba&amp;imgtype=0&amp;src=http%3A%2F%2Fn.sinaimg.cn%2Fsd%2Ftransform%2F20160602%2FzG7L-fxsrkwk3419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5985" y="1279838"/>
            <a:ext cx="4468443" cy="212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3981691" y="254643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五、地下水开发利用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31304639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9277" y="1275024"/>
            <a:ext cx="119283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 地裂缝：由于过量开采地下水，河北平原、陕西西安、山西大同和江苏苏锡常等地区已经发生地裂缝，对城市基础设施建设构成严重威胁。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5820" y="2723887"/>
            <a:ext cx="2857500" cy="381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5586" y="2757225"/>
            <a:ext cx="4538297" cy="340372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81691" y="254643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五、地下水开发利用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6392"/>
          <a:stretch/>
        </p:blipFill>
        <p:spPr>
          <a:xfrm>
            <a:off x="985565" y="3519549"/>
            <a:ext cx="4426217" cy="306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18961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6219" y="1251874"/>
            <a:ext cx="114975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 海水入侵：在沿海地区，大连、秦皇岛、沧州、青岛、北海等城市和海南新英湾地区的地下水位下降，引起海水入侵，导致地下水水质恶化，其中山东半岛和辽宁半岛情况最为严重。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3422" y="3458143"/>
            <a:ext cx="5864983" cy="339985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981691" y="254643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五、地下水开发利用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17642303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84476" y="1693155"/>
            <a:ext cx="55944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 土壤盐渍化机理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8101" y="2421935"/>
            <a:ext cx="6818311" cy="309512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15082CBC-D2A6-43D4-850D-8B53FBAFF0B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3636" y="1795371"/>
            <a:ext cx="5968364" cy="435647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D27611AB-B237-4B6B-B7DF-37AA5567B748}"/>
              </a:ext>
            </a:extLst>
          </p:cNvPr>
          <p:cNvSpPr/>
          <p:nvPr/>
        </p:nvSpPr>
        <p:spPr>
          <a:xfrm>
            <a:off x="7686412" y="1251257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中国：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15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亿亩盐碱地</a:t>
            </a:r>
            <a:endParaRPr lang="en-US" altLang="zh-CN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81691" y="254643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五、地下水开发利用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27029531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981691" y="254643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一、水与人的关系</a:t>
            </a:r>
          </a:p>
        </p:txBody>
      </p:sp>
      <p:pic>
        <p:nvPicPr>
          <p:cNvPr id="3" name="Picture 2" descr="https://timgsa.baidu.com/timg?image&amp;quality=80&amp;size=b9999_10000&amp;sec=1594105881142&amp;di=5fa76f77b11080f3d96b620715e25170&amp;imgtype=0&amp;src=http%3A%2F%2Fimg1.imgtn.bdimg.com%2Fit%2Fu%3D2835344456%2C3117192367%26fm%3D214%26gp%3D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1700" y="1404595"/>
            <a:ext cx="6551032" cy="457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69753" y="1713526"/>
            <a:ext cx="42865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罗布泊是古楼兰的生命之源，因为罗布泊迁移，使楼兰水源枯竭，楼兰人只好弃城别走，楼兰古城也就在历史上消失。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946592" y="1584586"/>
            <a:ext cx="2350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楼兰古国复原图</a:t>
            </a:r>
          </a:p>
        </p:txBody>
      </p:sp>
    </p:spTree>
    <p:extLst>
      <p:ext uri="{BB962C8B-B14F-4D97-AF65-F5344CB8AC3E}">
        <p14:creationId xmlns:p14="http://schemas.microsoft.com/office/powerpoint/2010/main" xmlns="" val="1078075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6096" y="1159377"/>
            <a:ext cx="7551669" cy="558823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81691" y="254643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五、地下水开发利用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34607154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66219" y="1251874"/>
            <a:ext cx="114975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 沙漠化：在干旱内陆区，植物是保护绿洲的屏障。不同植物有不同的适生水位，如胡杨为</a:t>
            </a:r>
            <a:r>
              <a:rPr lang="en-US" altLang="zh-CN" sz="3200" dirty="0" smtClean="0"/>
              <a:t>4</a:t>
            </a:r>
            <a:r>
              <a:rPr lang="zh-CN" altLang="en-US" sz="3200" dirty="0" smtClean="0">
                <a:latin typeface="仿宋"/>
                <a:ea typeface="仿宋"/>
              </a:rPr>
              <a:t>～</a:t>
            </a:r>
            <a:r>
              <a:rPr lang="en-US" altLang="zh-CN" sz="3200" dirty="0" smtClean="0"/>
              <a:t>6</a:t>
            </a:r>
            <a:r>
              <a:rPr lang="zh-CN" altLang="en-US" sz="3200" dirty="0"/>
              <a:t>米。当地下水下降过多，超过这个水位，植物就会衰败，导致土地沙化。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4573" y="3721214"/>
            <a:ext cx="3680588" cy="27825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144" b="30908"/>
          <a:stretch/>
        </p:blipFill>
        <p:spPr>
          <a:xfrm>
            <a:off x="4543865" y="3721213"/>
            <a:ext cx="6183608" cy="241040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81691" y="254643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五、地下水开发利用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18187863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452"/>
          <a:stretch/>
        </p:blipFill>
        <p:spPr>
          <a:xfrm>
            <a:off x="569742" y="2180746"/>
            <a:ext cx="5394960" cy="4436305"/>
          </a:xfrm>
          <a:prstGeom prst="rect">
            <a:avLst/>
          </a:prstGeom>
        </p:spPr>
      </p:pic>
      <p:sp>
        <p:nvSpPr>
          <p:cNvPr id="5" name="虚尾箭头 4"/>
          <p:cNvSpPr/>
          <p:nvPr/>
        </p:nvSpPr>
        <p:spPr bwMode="auto">
          <a:xfrm>
            <a:off x="6414869" y="3094893"/>
            <a:ext cx="2250830" cy="1983544"/>
          </a:xfrm>
          <a:prstGeom prst="striped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每天</a:t>
            </a:r>
            <a:endParaRPr kumimoji="0" lang="en-US" altLang="zh-C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耗水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/>
          <a:srcRect r="61618"/>
          <a:stretch/>
        </p:blipFill>
        <p:spPr>
          <a:xfrm>
            <a:off x="9115866" y="2180746"/>
            <a:ext cx="1463040" cy="381183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657688" y="3609608"/>
            <a:ext cx="9163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32</a:t>
            </a:r>
            <a:r>
              <a:rPr lang="zh-CN" altLang="en-US" sz="2800" dirty="0"/>
              <a:t>瓶</a:t>
            </a:r>
          </a:p>
        </p:txBody>
      </p:sp>
      <p:sp>
        <p:nvSpPr>
          <p:cNvPr id="8" name="矩形 7"/>
          <p:cNvSpPr/>
          <p:nvPr/>
        </p:nvSpPr>
        <p:spPr>
          <a:xfrm>
            <a:off x="0" y="1204559"/>
            <a:ext cx="121977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沙漠化：每棵树就是一个抽水机，也不能无限制种树来治理沙漠。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981691" y="254643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五、地下水开发利用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38248800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0506" y="1330225"/>
            <a:ext cx="11675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人类活动对地下水的污染，污染源：生活、农业和工业。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491" y="2286137"/>
            <a:ext cx="6231825" cy="379448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8041" y="2286137"/>
            <a:ext cx="5487897" cy="379448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981691" y="254643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五、地下水开发利用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16069455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4122" y="1473983"/>
            <a:ext cx="118578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  生活污染是垃圾、污水等生活</a:t>
            </a:r>
            <a:r>
              <a:rPr lang="zh-CN" altLang="en-US" sz="3200" dirty="0" smtClean="0"/>
              <a:t>废弃物处理</a:t>
            </a:r>
            <a:r>
              <a:rPr lang="zh-CN" altLang="en-US" sz="3200" dirty="0"/>
              <a:t>的不当，入渗到地下水将其污染。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9113" y="2537593"/>
            <a:ext cx="5324761" cy="3535641"/>
          </a:xfrm>
          <a:prstGeom prst="rect">
            <a:avLst/>
          </a:prstGeom>
        </p:spPr>
      </p:pic>
      <p:pic>
        <p:nvPicPr>
          <p:cNvPr id="8" name="Picture 2" descr="https://timgsa.baidu.com/timg?image&amp;quality=80&amp;size=b9999_10000&amp;sec=1594284803155&amp;di=493980a2b847af9f3ebaf4935a55dbe9&amp;imgtype=0&amp;src=http%3A%2F%2Fwww.hereinuk.com%2Fwp-content%2Fuploads%2F2017%2F06%2F201508241359202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243" y="3043643"/>
            <a:ext cx="5238750" cy="36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3981691" y="254643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五、地下水开发利用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29935042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9086" y="1383172"/>
            <a:ext cx="112564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近年来，我国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垃圾以</a:t>
            </a:r>
            <a:r>
              <a:rPr lang="zh-CN" altLang="en-US" sz="32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年均</a:t>
            </a:r>
            <a:r>
              <a:rPr lang="en-US" altLang="zh-CN" sz="32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10%</a:t>
            </a:r>
            <a:r>
              <a:rPr lang="zh-CN" altLang="en-US" sz="32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的速度增长，</a:t>
            </a:r>
            <a:r>
              <a:rPr lang="en-US" altLang="zh-CN" sz="32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2017</a:t>
            </a:r>
            <a:r>
              <a:rPr lang="zh-CN" altLang="en-US" sz="32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32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32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我国生活垃圾清运量约为</a:t>
            </a:r>
            <a:r>
              <a:rPr lang="en-US" altLang="zh-CN" sz="32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2.27</a:t>
            </a:r>
            <a:r>
              <a:rPr lang="zh-CN" altLang="en-US" sz="32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亿吨。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59" y="2952832"/>
            <a:ext cx="5567253" cy="34339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2851" y="2292342"/>
            <a:ext cx="5046766" cy="378507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981691" y="254643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五、地下水开发利用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12179836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72315" y="1347374"/>
            <a:ext cx="118578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  农业污染是大量使用农药和化肥，入渗地下以后污染地下水。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1643" y="2457326"/>
            <a:ext cx="5284243" cy="34528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81691" y="254643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五、地下水开发利用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1204" y="2178371"/>
            <a:ext cx="2730074" cy="414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874551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160" y="1509932"/>
            <a:ext cx="11855783" cy="45251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2210826"/>
            <a:ext cx="4419600" cy="29146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81691" y="254643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五、地下水开发利用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86227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4122" y="1473983"/>
            <a:ext cx="118578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 </a:t>
            </a:r>
            <a:r>
              <a:rPr lang="zh-CN" altLang="en-US" sz="3200" dirty="0" smtClean="0"/>
              <a:t>工业污染</a:t>
            </a:r>
            <a:r>
              <a:rPr lang="zh-CN" altLang="en-US" sz="3200" dirty="0"/>
              <a:t>是工业产生的废水，没有经过处理，</a:t>
            </a:r>
            <a:r>
              <a:rPr lang="zh-CN" altLang="en-US" sz="3200" dirty="0" smtClean="0"/>
              <a:t>入渗到地下水</a:t>
            </a:r>
            <a:r>
              <a:rPr lang="zh-CN" altLang="en-US" sz="3200" dirty="0"/>
              <a:t>造成的污染。</a:t>
            </a:r>
          </a:p>
        </p:txBody>
      </p:sp>
      <p:pic>
        <p:nvPicPr>
          <p:cNvPr id="13314" name="Picture 2" descr="https://timgsa.baidu.com/timg?image&amp;quality=80&amp;size=b9999_10000&amp;sec=1594402223969&amp;di=6aad77cf90dcf1159d3286a7b0161465&amp;imgtype=0&amp;src=http%3A%2F%2Fwww.tjablh.com%2Fuploads%2Fallimg%2F191008%2F2-19100QF53a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382" y="3043642"/>
            <a:ext cx="4991344" cy="328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timgsa.baidu.com/timg?image&amp;quality=80&amp;size=b9999_10000&amp;sec=1594402247082&amp;di=78422d3ccd0a2fba7a83dc3b79e62a1d&amp;imgtype=0&amp;src=http%3A%2F%2Fwww.qdjchb.com%2Fuploads%2Fimage%2F20170728%2F1501212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9842" y="3043643"/>
            <a:ext cx="4751085" cy="306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3981691" y="254643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五、地下水开发利用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20889070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3981691" y="254643"/>
            <a:ext cx="6359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六、地下水寻找</a:t>
            </a:r>
            <a:r>
              <a:rPr lang="zh-CN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与节约利用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云形标注 2"/>
          <p:cNvSpPr/>
          <p:nvPr/>
        </p:nvSpPr>
        <p:spPr bwMode="auto">
          <a:xfrm>
            <a:off x="2560318" y="1096707"/>
            <a:ext cx="4557935" cy="3730563"/>
          </a:xfrm>
          <a:prstGeom prst="cloudCallout">
            <a:avLst>
              <a:gd name="adj1" fmla="val -65423"/>
              <a:gd name="adj2" fmla="val 2692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细黑" panose="02010600040101010101" pitchFamily="2" charset="-122"/>
                <a:ea typeface="华文细黑" panose="02010600040101010101" pitchFamily="2" charset="-122"/>
              </a:rPr>
              <a:t>怎样才能找到可以饮用的地下水呢</a:t>
            </a:r>
            <a:r>
              <a:rPr kumimoji="0" lang="zh-CN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？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503" r="54872"/>
          <a:stretch/>
        </p:blipFill>
        <p:spPr>
          <a:xfrm>
            <a:off x="75868" y="3348111"/>
            <a:ext cx="1654458" cy="295831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1212" y="1378169"/>
            <a:ext cx="5252850" cy="393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5828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981691" y="254643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一、水与人的关系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904" y="1556726"/>
            <a:ext cx="9290521" cy="482177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1010902"/>
            <a:ext cx="12026095" cy="735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/>
              <a:t>中国古代经典书箱中关于水的内容</a:t>
            </a:r>
          </a:p>
        </p:txBody>
      </p:sp>
    </p:spTree>
    <p:extLst>
      <p:ext uri="{BB962C8B-B14F-4D97-AF65-F5344CB8AC3E}">
        <p14:creationId xmlns:p14="http://schemas.microsoft.com/office/powerpoint/2010/main" xmlns="" val="23790241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timgsa.baidu.com/timg?image&amp;quality=80&amp;size=b9999_10000&amp;sec=1594738677141&amp;di=33b127be5f8dcd4f290451e273e54bf6&amp;imgtype=0&amp;src=http%3A%2F%2Fec4.images-amazon.com%2Fimages%2FI%2F51Zqob9gIg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1236" y="1287193"/>
            <a:ext cx="3358278" cy="475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0251" y="1287194"/>
            <a:ext cx="3636301" cy="490173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981691" y="254643"/>
            <a:ext cx="6359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六、地下水寻找</a:t>
            </a:r>
            <a:r>
              <a:rPr lang="zh-CN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与节约利用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4613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F:\个人资料\手机相册\IMG_20161230_110833.jpg">
            <a:extLst>
              <a:ext uri="{FF2B5EF4-FFF2-40B4-BE49-F238E27FC236}">
                <a16:creationId xmlns="" xmlns:a16="http://schemas.microsoft.com/office/drawing/2014/main" id="{014E571A-4B38-4EFF-BF0D-0C28A3D59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7168" y="2152580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F:\个人资料\手机相册\IMG_20170106_095159.jpg">
            <a:extLst>
              <a:ext uri="{FF2B5EF4-FFF2-40B4-BE49-F238E27FC236}">
                <a16:creationId xmlns="" xmlns:a16="http://schemas.microsoft.com/office/drawing/2014/main" id="{94EBA9BC-F6BF-4E8D-A333-0C53BC368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883"/>
          <a:stretch/>
        </p:blipFill>
        <p:spPr bwMode="auto">
          <a:xfrm>
            <a:off x="4483444" y="2152580"/>
            <a:ext cx="1802807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F:\个人资料\手机相册\IMG_20170107_082605.jpg">
            <a:extLst>
              <a:ext uri="{FF2B5EF4-FFF2-40B4-BE49-F238E27FC236}">
                <a16:creationId xmlns="" xmlns:a16="http://schemas.microsoft.com/office/drawing/2014/main" id="{85027FF2-D603-4FC7-9E4B-90B2C8D97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6264" y="2152580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F:\个人资料\手机相册\IMG_20170115_133240.jpg">
            <a:extLst>
              <a:ext uri="{FF2B5EF4-FFF2-40B4-BE49-F238E27FC236}">
                <a16:creationId xmlns="" xmlns:a16="http://schemas.microsoft.com/office/drawing/2014/main" id="{D27B1433-BA11-49DA-9AF2-138E94D5D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55"/>
          <a:stretch/>
        </p:blipFill>
        <p:spPr bwMode="auto">
          <a:xfrm>
            <a:off x="8240866" y="4540679"/>
            <a:ext cx="1981094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 descr="F:\个人资料\手机相册\IMG_20170122_152343.jpg">
            <a:extLst>
              <a:ext uri="{FF2B5EF4-FFF2-40B4-BE49-F238E27FC236}">
                <a16:creationId xmlns="" xmlns:a16="http://schemas.microsoft.com/office/drawing/2014/main" id="{B1E64AA4-73A1-48E9-9BAF-29A76F076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3443" y="4588603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F:\个人资料\手机相册\IMG_20170122_082747.jpg">
            <a:extLst>
              <a:ext uri="{FF2B5EF4-FFF2-40B4-BE49-F238E27FC236}">
                <a16:creationId xmlns="" xmlns:a16="http://schemas.microsoft.com/office/drawing/2014/main" id="{67ECA292-5902-4BF2-A18D-A24FFA4631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512"/>
          <a:stretch/>
        </p:blipFill>
        <p:spPr bwMode="auto">
          <a:xfrm>
            <a:off x="6718574" y="4578346"/>
            <a:ext cx="1739698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9" name="Picture 13" descr="F:\个人资料\手机相册\手机照片0707\IMG_20180326_084008.jpg">
            <a:extLst>
              <a:ext uri="{FF2B5EF4-FFF2-40B4-BE49-F238E27FC236}">
                <a16:creationId xmlns="" xmlns:a16="http://schemas.microsoft.com/office/drawing/2014/main" id="{B52F7737-1A51-44D8-A233-BD6535DB3B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8946"/>
          <a:stretch/>
        </p:blipFill>
        <p:spPr bwMode="auto">
          <a:xfrm>
            <a:off x="3017905" y="4612887"/>
            <a:ext cx="1705298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G:\2017年\赣南野外照片\钻探\XGZK05\IMG_20170626_171422.jpg">
            <a:extLst>
              <a:ext uri="{FF2B5EF4-FFF2-40B4-BE49-F238E27FC236}">
                <a16:creationId xmlns="" xmlns:a16="http://schemas.microsoft.com/office/drawing/2014/main" id="{09AAED7F-E9B4-4FB3-9375-C1C75CDABC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026"/>
          <a:stretch/>
        </p:blipFill>
        <p:spPr bwMode="auto">
          <a:xfrm>
            <a:off x="8170240" y="2152580"/>
            <a:ext cx="2015378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51" name="Picture 15" descr="G:\2017年\遥感影像\西霞.jpg">
            <a:extLst>
              <a:ext uri="{FF2B5EF4-FFF2-40B4-BE49-F238E27FC236}">
                <a16:creationId xmlns="" xmlns:a16="http://schemas.microsoft.com/office/drawing/2014/main" id="{D2E3EE4F-7DD2-4DA8-BC07-22DA53E8A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635"/>
          <a:stretch/>
        </p:blipFill>
        <p:spPr bwMode="auto">
          <a:xfrm>
            <a:off x="978932" y="2152580"/>
            <a:ext cx="1903355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118" name="矩形 2">
            <a:extLst>
              <a:ext uri="{FF2B5EF4-FFF2-40B4-BE49-F238E27FC236}">
                <a16:creationId xmlns="" xmlns:a16="http://schemas.microsoft.com/office/drawing/2014/main" id="{593311BF-825E-474D-A804-B615E50C8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85" y="2235902"/>
            <a:ext cx="6477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遥感</a:t>
            </a:r>
            <a:endParaRPr lang="zh-CN" altLang="en-US" sz="180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sp>
        <p:nvSpPr>
          <p:cNvPr id="47119" name="矩形 3">
            <a:extLst>
              <a:ext uri="{FF2B5EF4-FFF2-40B4-BE49-F238E27FC236}">
                <a16:creationId xmlns="" xmlns:a16="http://schemas.microsoft.com/office/drawing/2014/main" id="{86B8F4FF-8926-44B2-8323-A8A35D017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1211" y="2242252"/>
            <a:ext cx="64611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测绘</a:t>
            </a:r>
          </a:p>
        </p:txBody>
      </p:sp>
      <p:sp>
        <p:nvSpPr>
          <p:cNvPr id="47120" name="矩形 4">
            <a:extLst>
              <a:ext uri="{FF2B5EF4-FFF2-40B4-BE49-F238E27FC236}">
                <a16:creationId xmlns="" xmlns:a16="http://schemas.microsoft.com/office/drawing/2014/main" id="{8F8E3D1B-46DB-486B-B1F6-9700F5D5C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760" y="2207327"/>
            <a:ext cx="6477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物探</a:t>
            </a:r>
          </a:p>
        </p:txBody>
      </p:sp>
      <p:sp>
        <p:nvSpPr>
          <p:cNvPr id="47121" name="矩形 5">
            <a:extLst>
              <a:ext uri="{FF2B5EF4-FFF2-40B4-BE49-F238E27FC236}">
                <a16:creationId xmlns="" xmlns:a16="http://schemas.microsoft.com/office/drawing/2014/main" id="{2560A5D2-7ECC-4F8A-B7AA-004689C69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3886" y="2226377"/>
            <a:ext cx="122396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综合研究 </a:t>
            </a:r>
          </a:p>
        </p:txBody>
      </p:sp>
      <p:sp>
        <p:nvSpPr>
          <p:cNvPr id="47122" name="矩形 6">
            <a:extLst>
              <a:ext uri="{FF2B5EF4-FFF2-40B4-BE49-F238E27FC236}">
                <a16:creationId xmlns="" xmlns:a16="http://schemas.microsoft.com/office/drawing/2014/main" id="{6D656E73-4FF3-4E08-B6BF-FAC20BC82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5110" y="2253366"/>
            <a:ext cx="6477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钻探</a:t>
            </a:r>
          </a:p>
        </p:txBody>
      </p:sp>
      <p:sp>
        <p:nvSpPr>
          <p:cNvPr id="47123" name="矩形 21">
            <a:extLst>
              <a:ext uri="{FF2B5EF4-FFF2-40B4-BE49-F238E27FC236}">
                <a16:creationId xmlns="" xmlns:a16="http://schemas.microsoft.com/office/drawing/2014/main" id="{34AE19EC-4F1A-4E62-85DE-5C2B75818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885" y="4685415"/>
            <a:ext cx="6477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测试</a:t>
            </a:r>
          </a:p>
        </p:txBody>
      </p:sp>
      <p:sp>
        <p:nvSpPr>
          <p:cNvPr id="47124" name="矩形 22">
            <a:extLst>
              <a:ext uri="{FF2B5EF4-FFF2-40B4-BE49-F238E27FC236}">
                <a16:creationId xmlns="" xmlns:a16="http://schemas.microsoft.com/office/drawing/2014/main" id="{97CF1EA3-18FA-4698-A366-04A7F04B3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6648" y="4685415"/>
            <a:ext cx="646112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填砾</a:t>
            </a:r>
          </a:p>
        </p:txBody>
      </p:sp>
      <p:sp>
        <p:nvSpPr>
          <p:cNvPr id="47125" name="矩形 23">
            <a:extLst>
              <a:ext uri="{FF2B5EF4-FFF2-40B4-BE49-F238E27FC236}">
                <a16:creationId xmlns="" xmlns:a16="http://schemas.microsoft.com/office/drawing/2014/main" id="{E49A4A51-B38E-4519-A0E4-011F44743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261" y="4612391"/>
            <a:ext cx="64611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下管</a:t>
            </a:r>
          </a:p>
        </p:txBody>
      </p:sp>
      <p:sp>
        <p:nvSpPr>
          <p:cNvPr id="47126" name="矩形 24">
            <a:extLst>
              <a:ext uri="{FF2B5EF4-FFF2-40B4-BE49-F238E27FC236}">
                <a16:creationId xmlns="" xmlns:a16="http://schemas.microsoft.com/office/drawing/2014/main" id="{922A8EF4-DC4B-4B46-9021-B88E93EC5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9036" y="4574291"/>
            <a:ext cx="64611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试验</a:t>
            </a:r>
          </a:p>
        </p:txBody>
      </p:sp>
      <p:pic>
        <p:nvPicPr>
          <p:cNvPr id="4" name="Picture 16" descr="G:\2017年\赣南野外照片\野外验收\DSC_0703.JPG">
            <a:extLst>
              <a:ext uri="{FF2B5EF4-FFF2-40B4-BE49-F238E27FC236}">
                <a16:creationId xmlns="" xmlns:a16="http://schemas.microsoft.com/office/drawing/2014/main" id="{1DE73A71-AB2D-4D7E-905B-1F70F49F3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148" y="4589938"/>
            <a:ext cx="2717664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128" name="矩形 26">
            <a:extLst>
              <a:ext uri="{FF2B5EF4-FFF2-40B4-BE49-F238E27FC236}">
                <a16:creationId xmlns="" xmlns:a16="http://schemas.microsoft.com/office/drawing/2014/main" id="{D2D44011-DC8E-44A7-B5FB-192D3A715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248" y="4701290"/>
            <a:ext cx="6477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保护</a:t>
            </a:r>
          </a:p>
        </p:txBody>
      </p:sp>
      <p:cxnSp>
        <p:nvCxnSpPr>
          <p:cNvPr id="9" name="直接箭头连接符 8">
            <a:extLst>
              <a:ext uri="{FF2B5EF4-FFF2-40B4-BE49-F238E27FC236}">
                <a16:creationId xmlns="" xmlns:a16="http://schemas.microsoft.com/office/drawing/2014/main" id="{EFD5DBDB-5442-4D94-8E1B-4492F8037164}"/>
              </a:ext>
            </a:extLst>
          </p:cNvPr>
          <p:cNvCxnSpPr/>
          <p:nvPr/>
        </p:nvCxnSpPr>
        <p:spPr>
          <a:xfrm>
            <a:off x="1812926" y="4347855"/>
            <a:ext cx="7388225" cy="0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="" xmlns:a16="http://schemas.microsoft.com/office/drawing/2014/main" id="{019F8823-A7C2-4048-B979-5C17EC662247}"/>
              </a:ext>
            </a:extLst>
          </p:cNvPr>
          <p:cNvCxnSpPr/>
          <p:nvPr/>
        </p:nvCxnSpPr>
        <p:spPr>
          <a:xfrm>
            <a:off x="9623425" y="4340225"/>
            <a:ext cx="0" cy="457200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="" xmlns:a16="http://schemas.microsoft.com/office/drawing/2014/main" id="{EE9E8423-076C-4D05-A7BE-4D54604A1483}"/>
              </a:ext>
            </a:extLst>
          </p:cNvPr>
          <p:cNvCxnSpPr/>
          <p:nvPr/>
        </p:nvCxnSpPr>
        <p:spPr>
          <a:xfrm flipH="1">
            <a:off x="1812925" y="4609908"/>
            <a:ext cx="7366000" cy="0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32" name="TextBox 17">
            <a:extLst>
              <a:ext uri="{FF2B5EF4-FFF2-40B4-BE49-F238E27FC236}">
                <a16:creationId xmlns="" xmlns:a16="http://schemas.microsoft.com/office/drawing/2014/main" id="{87F1E214-3404-4F7D-8DCA-516F9CF03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7168" y="3962132"/>
            <a:ext cx="1441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普遍重视的阶段</a:t>
            </a:r>
          </a:p>
        </p:txBody>
      </p:sp>
      <p:sp>
        <p:nvSpPr>
          <p:cNvPr id="47133" name="TextBox 18">
            <a:extLst>
              <a:ext uri="{FF2B5EF4-FFF2-40B4-BE49-F238E27FC236}">
                <a16:creationId xmlns="" xmlns:a16="http://schemas.microsoft.com/office/drawing/2014/main" id="{A12C8CF3-2033-4991-ADBE-927274485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736" y="4318434"/>
            <a:ext cx="1262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易忽视的阶段</a:t>
            </a:r>
          </a:p>
        </p:txBody>
      </p:sp>
      <p:sp>
        <p:nvSpPr>
          <p:cNvPr id="47134" name="TextBox 19">
            <a:extLst>
              <a:ext uri="{FF2B5EF4-FFF2-40B4-BE49-F238E27FC236}">
                <a16:creationId xmlns="" xmlns:a16="http://schemas.microsoft.com/office/drawing/2014/main" id="{77FED4EF-14AB-426D-96E6-67B6F51C8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2811" y="4017078"/>
            <a:ext cx="542925" cy="5238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衔接</a:t>
            </a:r>
            <a:endParaRPr lang="en-US" altLang="zh-CN" sz="140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不上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356990" y="1434558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/>
              <a:t>地下水找水流程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3981691" y="254643"/>
            <a:ext cx="6359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六、地下水寻找</a:t>
            </a:r>
            <a:r>
              <a:rPr lang="zh-CN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与节约利用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82827" y="1302884"/>
            <a:ext cx="7571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/>
              <a:t>简单易学的地下水找水</a:t>
            </a:r>
            <a:r>
              <a:rPr lang="zh-CN" altLang="en-US" sz="3200" dirty="0" smtClean="0"/>
              <a:t>方法</a:t>
            </a:r>
            <a:r>
              <a:rPr lang="en-US" altLang="zh-CN" sz="3200" dirty="0" smtClean="0"/>
              <a:t>——</a:t>
            </a:r>
            <a:r>
              <a:rPr lang="zh-CN" altLang="en-US" sz="3200" dirty="0" smtClean="0"/>
              <a:t>植物</a:t>
            </a:r>
            <a:r>
              <a:rPr lang="zh-CN" altLang="en-US" sz="3200" dirty="0"/>
              <a:t>找水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243" y="2011679"/>
            <a:ext cx="2954655" cy="388971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07243" y="2177558"/>
            <a:ext cx="29546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FF00"/>
                </a:solidFill>
              </a:rPr>
              <a:t>香蒲草：</a:t>
            </a:r>
            <a:endParaRPr lang="en-US" altLang="zh-CN" sz="2400" dirty="0">
              <a:solidFill>
                <a:srgbClr val="FFFF00"/>
              </a:solidFill>
            </a:endParaRPr>
          </a:p>
          <a:p>
            <a:r>
              <a:rPr lang="zh-CN" altLang="en-US" sz="2400" dirty="0">
                <a:solidFill>
                  <a:srgbClr val="FFFF00"/>
                </a:solidFill>
              </a:rPr>
              <a:t>地下水非常浅，质好</a:t>
            </a:r>
          </a:p>
        </p:txBody>
      </p:sp>
      <p:pic>
        <p:nvPicPr>
          <p:cNvPr id="4098" name="Picture 2" descr="https://timgsa.baidu.com/timg?image&amp;quality=80&amp;size=b9999_10000&amp;sec=1594739184119&amp;di=cb75c63056a3be77ffd2db214866013d&amp;imgtype=0&amp;src=http%3A%2F%2Fimg2.jqw.com%2F2013%2F10%2F16%2F1321785%2Fproduct%2Fb2015082610172047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6238" y="2011679"/>
            <a:ext cx="2911885" cy="388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文本框 32"/>
          <p:cNvSpPr txBox="1"/>
          <p:nvPr/>
        </p:nvSpPr>
        <p:spPr>
          <a:xfrm>
            <a:off x="4058741" y="2177557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FF00"/>
                </a:solidFill>
              </a:rPr>
              <a:t>旱柳：</a:t>
            </a:r>
            <a:endParaRPr lang="en-US" altLang="zh-CN" sz="2400" dirty="0">
              <a:solidFill>
                <a:srgbClr val="FFFF00"/>
              </a:solidFill>
            </a:endParaRPr>
          </a:p>
          <a:p>
            <a:r>
              <a:rPr lang="zh-CN" altLang="en-US" sz="2400" dirty="0">
                <a:solidFill>
                  <a:srgbClr val="FFFF00"/>
                </a:solidFill>
              </a:rPr>
              <a:t>地下水浅，质好</a:t>
            </a:r>
          </a:p>
        </p:txBody>
      </p:sp>
      <p:pic>
        <p:nvPicPr>
          <p:cNvPr id="4100" name="Picture 4" descr="https://timgsa.baidu.com/timg?image&amp;quality=80&amp;size=b9999_10000&amp;sec=1594739274506&amp;di=e3d35610594c34f6cb0a6a9ecb6d8bb7&amp;imgtype=0&amp;src=http%3A%2F%2Fimg.pconline.com.cn%2Fimages%2Fupload%2Fupc%2Ftx%2Fphotoblog%2F1110%2F08%2Fc20%2F9204171_9204171_131808700723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797"/>
          <a:stretch/>
        </p:blipFill>
        <p:spPr bwMode="auto">
          <a:xfrm>
            <a:off x="7102463" y="1887659"/>
            <a:ext cx="4654108" cy="396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35"/>
          <p:cNvSpPr txBox="1"/>
          <p:nvPr/>
        </p:nvSpPr>
        <p:spPr>
          <a:xfrm>
            <a:off x="9236063" y="2011679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</a:rPr>
              <a:t>胡杨：</a:t>
            </a:r>
            <a:endParaRPr lang="en-US" altLang="zh-CN" sz="2400" dirty="0">
              <a:solidFill>
                <a:srgbClr val="0070C0"/>
              </a:solidFill>
            </a:endParaRPr>
          </a:p>
          <a:p>
            <a:r>
              <a:rPr lang="zh-CN" altLang="en-US" sz="2400" dirty="0">
                <a:solidFill>
                  <a:srgbClr val="0070C0"/>
                </a:solidFill>
              </a:rPr>
              <a:t>地下水深，质不好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981691" y="254643"/>
            <a:ext cx="6359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六、地下水寻找</a:t>
            </a:r>
            <a:r>
              <a:rPr lang="zh-CN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与节约利用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044984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212965" y="1838325"/>
            <a:ext cx="4806315" cy="346761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n"/>
            </a:pPr>
            <a:r>
              <a:rPr lang="zh-CN" altLang="en-US" sz="2400" b="1" dirty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中国地质调查局找水</a:t>
            </a:r>
            <a:r>
              <a:rPr lang="zh-CN" altLang="en-US" sz="2400" b="1" dirty="0" smtClean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成效</a:t>
            </a:r>
            <a:endParaRPr kumimoji="1" lang="en-US" altLang="zh-CN" sz="2400" b="1" dirty="0">
              <a:solidFill>
                <a:srgbClr val="000099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800100" lvl="1" indent="-342900">
              <a:lnSpc>
                <a:spcPct val="150000"/>
              </a:lnSpc>
              <a:spcBef>
                <a:spcPts val="50"/>
              </a:spcBef>
              <a:buFont typeface="Wingdings" panose="05000000000000000000" charset="0"/>
              <a:buChar char="Ø"/>
            </a:pPr>
            <a:r>
              <a:rPr kumimoji="1" lang="zh-CN" altLang="en-US" sz="2400" b="1" dirty="0">
                <a:solidFill>
                  <a:srgbClr val="000099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时间：</a:t>
            </a:r>
            <a:r>
              <a:rPr kumimoji="1" lang="en-US" altLang="zh-CN" sz="2400" b="1" dirty="0">
                <a:solidFill>
                  <a:srgbClr val="000099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2010</a:t>
            </a:r>
            <a:r>
              <a:rPr kumimoji="1" lang="zh-CN" altLang="en-US" sz="2400" b="1" dirty="0">
                <a:solidFill>
                  <a:srgbClr val="000099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年以来</a:t>
            </a:r>
            <a:endParaRPr kumimoji="1" lang="en-US" altLang="zh-CN" sz="2400" b="1" dirty="0">
              <a:solidFill>
                <a:srgbClr val="000099"/>
              </a:solidFill>
              <a:latin typeface="等线" panose="02010600030101010101" pitchFamily="2" charset="-122"/>
              <a:ea typeface="等线" panose="02010600030101010101" pitchFamily="2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spcBef>
                <a:spcPts val="50"/>
              </a:spcBef>
              <a:buFont typeface="Wingdings" panose="05000000000000000000" charset="0"/>
              <a:buChar char="Ø"/>
            </a:pPr>
            <a:r>
              <a:rPr kumimoji="1" lang="zh-CN" altLang="en-US" sz="2400" b="1" dirty="0">
                <a:solidFill>
                  <a:srgbClr val="000099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区域：14个集中连片贫困区及干旱缺水区</a:t>
            </a:r>
          </a:p>
          <a:p>
            <a:pPr marL="800100" lvl="1" indent="-342900">
              <a:lnSpc>
                <a:spcPct val="150000"/>
              </a:lnSpc>
              <a:spcBef>
                <a:spcPts val="50"/>
              </a:spcBef>
              <a:buFont typeface="Wingdings" panose="05000000000000000000" charset="0"/>
              <a:buChar char="Ø"/>
            </a:pPr>
            <a:r>
              <a:rPr kumimoji="1" lang="zh-CN" altLang="en-US" sz="2400" b="1" dirty="0">
                <a:solidFill>
                  <a:srgbClr val="000099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探采结合井：</a:t>
            </a:r>
            <a:r>
              <a:rPr kumimoji="1" lang="en-US" altLang="zh-CN" sz="2400" b="1" dirty="0">
                <a:solidFill>
                  <a:srgbClr val="000099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6000</a:t>
            </a:r>
            <a:r>
              <a:rPr kumimoji="1" lang="zh-CN" altLang="en-US" sz="2400" b="1" dirty="0">
                <a:solidFill>
                  <a:srgbClr val="000099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多眼</a:t>
            </a:r>
            <a:endParaRPr kumimoji="1" lang="en-US" altLang="zh-CN" sz="2400" b="1" dirty="0">
              <a:solidFill>
                <a:srgbClr val="000099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800100" lvl="1" indent="-342900">
              <a:lnSpc>
                <a:spcPct val="150000"/>
              </a:lnSpc>
              <a:spcBef>
                <a:spcPts val="50"/>
              </a:spcBef>
              <a:buFont typeface="Wingdings" panose="05000000000000000000" charset="0"/>
              <a:buChar char="Ø"/>
            </a:pPr>
            <a:r>
              <a:rPr kumimoji="1" lang="zh-CN" altLang="en-US" sz="2400" b="1" dirty="0">
                <a:solidFill>
                  <a:srgbClr val="000099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缓解用水人口：</a:t>
            </a:r>
            <a:r>
              <a:rPr kumimoji="1" lang="en-US" altLang="zh-CN" sz="2400" b="1" dirty="0">
                <a:solidFill>
                  <a:srgbClr val="000099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2200</a:t>
            </a:r>
            <a:r>
              <a:rPr kumimoji="1" lang="zh-CN" altLang="en-US" sz="2400" b="1" dirty="0">
                <a:solidFill>
                  <a:srgbClr val="000099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多万人</a:t>
            </a:r>
            <a:endParaRPr kumimoji="1" lang="zh-CN" altLang="en-US" sz="2400" b="1" dirty="0">
              <a:solidFill>
                <a:srgbClr val="000099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7" name="Picture 1" descr="C:\Users\admin\Documents\Tencent Files\916045070\Image\C2C\6(TFI_`JSQ7HHES6TIF_I0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15"/>
          <a:stretch>
            <a:fillRect/>
          </a:stretch>
        </p:blipFill>
        <p:spPr bwMode="auto">
          <a:xfrm>
            <a:off x="125730" y="1304290"/>
            <a:ext cx="7010400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3981691" y="254643"/>
            <a:ext cx="6359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六、地下水寻找</a:t>
            </a:r>
            <a:r>
              <a:rPr lang="zh-CN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与节约利用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图片 3" descr="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1176" y="1560195"/>
            <a:ext cx="6670114" cy="40600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374" name="图片 2" descr="图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72102" y="4069080"/>
            <a:ext cx="3221557" cy="21478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图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72102" y="1397000"/>
            <a:ext cx="3480118" cy="24947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81691" y="254643"/>
            <a:ext cx="6359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六、地下水寻找</a:t>
            </a:r>
            <a:r>
              <a:rPr lang="zh-CN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与节约利用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timgsa.baidu.com/timg?image&amp;quality=80&amp;size=b9999_10000&amp;sec=1594281073910&amp;di=efaf6ede3c4d742c5ac1a062430d9e13&amp;imgtype=0&amp;src=http%3A%2F%2Fimages.669pic.com%2Felement_pic%2F2%2F35%2F75%2F22%2F538a9636810c12a2f084a9f6e0e16de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74" t="10899"/>
          <a:stretch/>
        </p:blipFill>
        <p:spPr bwMode="auto">
          <a:xfrm>
            <a:off x="3454446" y="3635840"/>
            <a:ext cx="1755413" cy="255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timgsa.baidu.com/timg?image&amp;quality=80&amp;size=b9999_10000&amp;sec=1594281073910&amp;di=efaf6ede3c4d742c5ac1a062430d9e13&amp;imgtype=0&amp;src=http%3A%2F%2Fimages.669pic.com%2Felement_pic%2F2%2F35%2F75%2F22%2F538a9636810c12a2f084a9f6e0e16de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74" t="10899"/>
          <a:stretch/>
        </p:blipFill>
        <p:spPr bwMode="auto">
          <a:xfrm>
            <a:off x="5291988" y="3635840"/>
            <a:ext cx="1755413" cy="255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timgsa.baidu.com/timg?image&amp;quality=80&amp;size=b9999_10000&amp;sec=1594281073910&amp;di=efaf6ede3c4d742c5ac1a062430d9e13&amp;imgtype=0&amp;src=http%3A%2F%2Fimages.669pic.com%2Felement_pic%2F2%2F35%2F75%2F22%2F538a9636810c12a2f084a9f6e0e16de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74" t="10899"/>
          <a:stretch/>
        </p:blipFill>
        <p:spPr bwMode="auto">
          <a:xfrm>
            <a:off x="8705002" y="3655615"/>
            <a:ext cx="1755413" cy="255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timgsa.baidu.com/timg?image&amp;quality=80&amp;size=b9999_10000&amp;sec=1594281073910&amp;di=efaf6ede3c4d742c5ac1a062430d9e13&amp;imgtype=0&amp;src=http%3A%2F%2Fimages.669pic.com%2Felement_pic%2F2%2F35%2F75%2F22%2F538a9636810c12a2f084a9f6e0e16de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74" t="10899"/>
          <a:stretch/>
        </p:blipFill>
        <p:spPr bwMode="auto">
          <a:xfrm>
            <a:off x="7047401" y="3675390"/>
            <a:ext cx="1755413" cy="255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timgsa.baidu.com/timg?image&amp;quality=80&amp;size=b9999_10000&amp;sec=1594281073910&amp;di=efaf6ede3c4d742c5ac1a062430d9e13&amp;imgtype=0&amp;src=http%3A%2F%2Fimages.669pic.com%2Felement_pic%2F2%2F35%2F75%2F22%2F538a9636810c12a2f084a9f6e0e16de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74" t="10899"/>
          <a:stretch/>
        </p:blipFill>
        <p:spPr bwMode="auto">
          <a:xfrm>
            <a:off x="10280473" y="3675390"/>
            <a:ext cx="1755413" cy="255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40589" y="3580510"/>
            <a:ext cx="3597738" cy="2426677"/>
          </a:xfrm>
          <a:prstGeom prst="rect">
            <a:avLst/>
          </a:prstGeom>
        </p:spPr>
      </p:pic>
      <p:sp>
        <p:nvSpPr>
          <p:cNvPr id="5" name="等于号 4"/>
          <p:cNvSpPr/>
          <p:nvPr/>
        </p:nvSpPr>
        <p:spPr bwMode="auto">
          <a:xfrm>
            <a:off x="2249942" y="4313037"/>
            <a:ext cx="1237957" cy="1111348"/>
          </a:xfrm>
          <a:prstGeom prst="mathEqual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7700" y="1272186"/>
            <a:ext cx="107208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 节约用水：在生活中，常见的浪费水现象依然到处可见。刷牙时，不关水龙头；洗澡涂肥皂时，不关水龙头；自来水管发生漏水或爆管，不能及时得到</a:t>
            </a:r>
            <a:r>
              <a:rPr lang="zh-CN" altLang="en-US" sz="3200" dirty="0" smtClean="0"/>
              <a:t>修理。</a:t>
            </a:r>
            <a:endParaRPr lang="zh-CN" altLang="en-US" sz="3200" dirty="0"/>
          </a:p>
        </p:txBody>
      </p:sp>
      <p:sp>
        <p:nvSpPr>
          <p:cNvPr id="12" name="文本框 11"/>
          <p:cNvSpPr txBox="1"/>
          <p:nvPr/>
        </p:nvSpPr>
        <p:spPr>
          <a:xfrm>
            <a:off x="3981691" y="254643"/>
            <a:ext cx="6359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六、地下水寻找</a:t>
            </a:r>
            <a:r>
              <a:rPr lang="zh-CN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与节约利用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18468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7700" y="1272186"/>
            <a:ext cx="107208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       洗涤水再利用：用淘米水洗碗筷，可降低洗洁精的污染和</a:t>
            </a:r>
            <a:r>
              <a:rPr lang="zh-CN" altLang="en-US" sz="3200" dirty="0" smtClean="0"/>
              <a:t>用水量；收集</a:t>
            </a:r>
            <a:r>
              <a:rPr lang="zh-CN" altLang="en-US" sz="3200" dirty="0"/>
              <a:t>洗衣机排出的水来冲</a:t>
            </a:r>
            <a:r>
              <a:rPr lang="zh-CN" altLang="en-US" sz="3200" dirty="0" smtClean="0"/>
              <a:t>马桶；把</a:t>
            </a:r>
            <a:r>
              <a:rPr lang="zh-CN" altLang="en-US" sz="3200" dirty="0"/>
              <a:t>洗蔬菜的用水留着用来浇</a:t>
            </a:r>
            <a:r>
              <a:rPr lang="zh-CN" altLang="en-US" sz="3200" dirty="0" smtClean="0"/>
              <a:t>花或</a:t>
            </a:r>
            <a:r>
              <a:rPr lang="zh-CN" altLang="en-US" sz="3200" dirty="0"/>
              <a:t>洗厕所等。</a:t>
            </a:r>
          </a:p>
        </p:txBody>
      </p:sp>
      <p:pic>
        <p:nvPicPr>
          <p:cNvPr id="15362" name="Picture 2" descr="https://timgsa.baidu.com/timg?image&amp;quality=80&amp;size=b9999_10000&amp;sec=1594402876355&amp;di=6af486719051b71f9ca2d600ac4b52cf&amp;imgtype=0&amp;src=http%3A%2F%2F5b0988e595225.cdn.sohucs.com%2Fimages%2F20180929%2F3391ffe6ff5942069e18326b451665dd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5711" y="3383894"/>
            <a:ext cx="3824202" cy="292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timgsa.baidu.com/timg?image&amp;quality=80&amp;size=b9999_10000&amp;sec=1594402941585&amp;di=65af5a0c898c1fe867df871783bef259&amp;imgtype=0&amp;src=http%3A%2F%2Fwww.kelanghuanbao.com%2Fuploadfile%2F2018%2F1228%2F201812280253033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680" y="3510768"/>
            <a:ext cx="6096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3981691" y="254643"/>
            <a:ext cx="6359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六、地下水寻找</a:t>
            </a:r>
            <a:r>
              <a:rPr lang="zh-CN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与节约利用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4942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54745" y="1412863"/>
            <a:ext cx="5313909" cy="1474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建立海绵城市，增加地下水的补给量。</a:t>
            </a:r>
            <a:endParaRPr lang="en-US" altLang="zh-CN" sz="3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6755" y="1595743"/>
            <a:ext cx="6877050" cy="4343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346" y="3015728"/>
            <a:ext cx="4810808" cy="279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96407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76513" y="1195616"/>
            <a:ext cx="5313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建立海绵城市：透水道路</a:t>
            </a:r>
            <a:endParaRPr lang="en-US" altLang="zh-CN" sz="3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716" y="2304960"/>
            <a:ext cx="5963968" cy="37258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5167" y="2304960"/>
            <a:ext cx="4967798" cy="37258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81691" y="254643"/>
            <a:ext cx="6359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六、地下水寻找</a:t>
            </a:r>
            <a:r>
              <a:rPr lang="zh-CN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与节约利用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00543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514014" y="1772392"/>
            <a:ext cx="71645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200" dirty="0"/>
              <a:t>本次的科普汇报使用的照片和视频大量来自网络、教科书等，没有一一标明出处，对所有的作者表示感谢！</a:t>
            </a:r>
            <a:endParaRPr lang="en-US" altLang="zh-CN" sz="3200" dirty="0"/>
          </a:p>
        </p:txBody>
      </p:sp>
      <p:sp>
        <p:nvSpPr>
          <p:cNvPr id="5" name="文本框 4"/>
          <p:cNvSpPr txBox="1"/>
          <p:nvPr/>
        </p:nvSpPr>
        <p:spPr>
          <a:xfrm>
            <a:off x="5041585" y="192089"/>
            <a:ext cx="1784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致    谢</a:t>
            </a:r>
          </a:p>
        </p:txBody>
      </p:sp>
    </p:spTree>
    <p:extLst>
      <p:ext uri="{BB962C8B-B14F-4D97-AF65-F5344CB8AC3E}">
        <p14:creationId xmlns:p14="http://schemas.microsoft.com/office/powerpoint/2010/main" xmlns="" val="19159332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981691" y="254643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一、水与人的关系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584" y="1314691"/>
            <a:ext cx="2840620" cy="28406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5855" y="1388197"/>
            <a:ext cx="2438400" cy="2438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362" y="4108369"/>
            <a:ext cx="2749630" cy="2749630"/>
          </a:xfrm>
          <a:prstGeom prst="rect">
            <a:avLst/>
          </a:prstGeom>
        </p:spPr>
      </p:pic>
      <p:pic>
        <p:nvPicPr>
          <p:cNvPr id="28674" name="Picture 2" descr="https://timgsa.baidu.com/timg?image&amp;quality=80&amp;size=b9999_10000&amp;sec=1594315727467&amp;di=d67d0c7035ea7e1eec09c044be1cc460&amp;imgtype=0&amp;src=http%3A%2F%2Fwww.d02.cn%2Fuploads%2Fallimg%2F160315%2F09412621K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3393" y="4292087"/>
            <a:ext cx="2382195" cy="238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2722909" y="1934016"/>
            <a:ext cx="3136741" cy="848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/>
              <a:t>      </a:t>
            </a:r>
            <a:r>
              <a:rPr lang="zh-CN" altLang="en-US" sz="36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上善若水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95126" y="1350234"/>
            <a:ext cx="1525549" cy="237940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428910" y="4572616"/>
            <a:ext cx="2508849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不积小流</a:t>
            </a:r>
            <a:endParaRPr lang="en-US" altLang="zh-CN" sz="3600" dirty="0">
              <a:solidFill>
                <a:srgbClr val="0070C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无以成江海</a:t>
            </a:r>
            <a:endParaRPr lang="zh-CN" altLang="en-US" sz="4800" dirty="0">
              <a:solidFill>
                <a:srgbClr val="0070C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544255" y="4984219"/>
            <a:ext cx="2508849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金木水火土</a:t>
            </a:r>
          </a:p>
        </p:txBody>
      </p:sp>
      <p:cxnSp>
        <p:nvCxnSpPr>
          <p:cNvPr id="11" name="直接连接符 10"/>
          <p:cNvCxnSpPr/>
          <p:nvPr/>
        </p:nvCxnSpPr>
        <p:spPr bwMode="auto">
          <a:xfrm>
            <a:off x="-12653" y="3981760"/>
            <a:ext cx="1219200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lgDashDot"/>
            <a:round/>
            <a:headEnd type="none" w="med" len="med"/>
            <a:tailEnd type="none" w="med" len="med"/>
          </a:ln>
        </p:spPr>
      </p:cxnSp>
      <p:cxnSp>
        <p:nvCxnSpPr>
          <p:cNvPr id="14" name="直接连接符 13"/>
          <p:cNvCxnSpPr/>
          <p:nvPr/>
        </p:nvCxnSpPr>
        <p:spPr bwMode="auto">
          <a:xfrm>
            <a:off x="6125867" y="1314691"/>
            <a:ext cx="0" cy="5543308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xmlns="" val="39037429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47113" y="2583070"/>
            <a:ext cx="6096000" cy="16504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8000" dirty="0">
                <a:latin typeface="黑体" pitchFamily="49" charset="-122"/>
                <a:ea typeface="黑体" pitchFamily="49" charset="-122"/>
              </a:rPr>
              <a:t>谢 谢</a:t>
            </a:r>
            <a:r>
              <a:rPr lang="zh-CN" altLang="en-US" sz="8000" dirty="0" smtClean="0">
                <a:latin typeface="黑体" pitchFamily="49" charset="-122"/>
                <a:ea typeface="黑体" pitchFamily="49" charset="-122"/>
              </a:rPr>
              <a:t>！</a:t>
            </a:r>
            <a:endParaRPr lang="en-US" altLang="zh-CN" sz="800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67692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3689</TotalTime>
  <Words>3424</Words>
  <Application>Microsoft Office PowerPoint</Application>
  <PresentationFormat>自定义</PresentationFormat>
  <Paragraphs>418</Paragraphs>
  <Slides>90</Slides>
  <Notes>13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90</vt:i4>
      </vt:variant>
    </vt:vector>
  </HeadingPairs>
  <TitlesOfParts>
    <vt:vector size="91" baseType="lpstr">
      <vt:lpstr>4_默认设计模板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幻灯片 58</vt:lpstr>
      <vt:lpstr>幻灯片 59</vt:lpstr>
      <vt:lpstr>幻灯片 60</vt:lpstr>
      <vt:lpstr>幻灯片 61</vt:lpstr>
      <vt:lpstr>幻灯片 62</vt:lpstr>
      <vt:lpstr>幻灯片 63</vt:lpstr>
      <vt:lpstr>幻灯片 64</vt:lpstr>
      <vt:lpstr>幻灯片 65</vt:lpstr>
      <vt:lpstr>幻灯片 66</vt:lpstr>
      <vt:lpstr>幻灯片 67</vt:lpstr>
      <vt:lpstr>幻灯片 68</vt:lpstr>
      <vt:lpstr>幻灯片 69</vt:lpstr>
      <vt:lpstr>幻灯片 70</vt:lpstr>
      <vt:lpstr>幻灯片 71</vt:lpstr>
      <vt:lpstr>幻灯片 72</vt:lpstr>
      <vt:lpstr>幻灯片 73</vt:lpstr>
      <vt:lpstr>幻灯片 74</vt:lpstr>
      <vt:lpstr>幻灯片 75</vt:lpstr>
      <vt:lpstr>幻灯片 76</vt:lpstr>
      <vt:lpstr>幻灯片 77</vt:lpstr>
      <vt:lpstr>幻灯片 78</vt:lpstr>
      <vt:lpstr>幻灯片 79</vt:lpstr>
      <vt:lpstr>幻灯片 80</vt:lpstr>
      <vt:lpstr>幻灯片 81</vt:lpstr>
      <vt:lpstr>幻灯片 82</vt:lpstr>
      <vt:lpstr>幻灯片 83</vt:lpstr>
      <vt:lpstr>幻灯片 84</vt:lpstr>
      <vt:lpstr>幻灯片 85</vt:lpstr>
      <vt:lpstr>幻灯片 86</vt:lpstr>
      <vt:lpstr>幻灯片 87</vt:lpstr>
      <vt:lpstr>幻灯片 88</vt:lpstr>
      <vt:lpstr>幻灯片 89</vt:lpstr>
      <vt:lpstr>幻灯片 90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尹立河</dc:creator>
  <cp:lastModifiedBy>贺帅军</cp:lastModifiedBy>
  <cp:revision>217</cp:revision>
  <dcterms:created xsi:type="dcterms:W3CDTF">2020-07-07T02:59:46Z</dcterms:created>
  <dcterms:modified xsi:type="dcterms:W3CDTF">2020-08-17T09:01:12Z</dcterms:modified>
</cp:coreProperties>
</file>